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6"/>
  </p:notesMasterIdLst>
  <p:handoutMasterIdLst>
    <p:handoutMasterId r:id="rId67"/>
  </p:handoutMasterIdLst>
  <p:sldIdLst>
    <p:sldId id="284" r:id="rId2"/>
    <p:sldId id="450" r:id="rId3"/>
    <p:sldId id="449" r:id="rId4"/>
    <p:sldId id="455" r:id="rId5"/>
    <p:sldId id="519" r:id="rId6"/>
    <p:sldId id="454" r:id="rId7"/>
    <p:sldId id="520" r:id="rId8"/>
    <p:sldId id="453" r:id="rId9"/>
    <p:sldId id="457" r:id="rId10"/>
    <p:sldId id="456" r:id="rId11"/>
    <p:sldId id="541" r:id="rId12"/>
    <p:sldId id="540" r:id="rId13"/>
    <p:sldId id="542" r:id="rId14"/>
    <p:sldId id="458" r:id="rId15"/>
    <p:sldId id="459" r:id="rId16"/>
    <p:sldId id="461" r:id="rId17"/>
    <p:sldId id="463" r:id="rId18"/>
    <p:sldId id="462" r:id="rId19"/>
    <p:sldId id="544" r:id="rId20"/>
    <p:sldId id="543" r:id="rId21"/>
    <p:sldId id="528" r:id="rId22"/>
    <p:sldId id="469" r:id="rId23"/>
    <p:sldId id="470" r:id="rId24"/>
    <p:sldId id="530" r:id="rId25"/>
    <p:sldId id="529" r:id="rId26"/>
    <p:sldId id="539" r:id="rId27"/>
    <p:sldId id="510" r:id="rId28"/>
    <p:sldId id="475" r:id="rId29"/>
    <p:sldId id="477" r:id="rId30"/>
    <p:sldId id="481" r:id="rId31"/>
    <p:sldId id="480" r:id="rId32"/>
    <p:sldId id="483" r:id="rId33"/>
    <p:sldId id="545" r:id="rId34"/>
    <p:sldId id="546" r:id="rId35"/>
    <p:sldId id="482" r:id="rId36"/>
    <p:sldId id="479" r:id="rId37"/>
    <p:sldId id="531" r:id="rId38"/>
    <p:sldId id="534" r:id="rId39"/>
    <p:sldId id="535" r:id="rId40"/>
    <p:sldId id="538" r:id="rId41"/>
    <p:sldId id="537" r:id="rId42"/>
    <p:sldId id="488" r:id="rId43"/>
    <p:sldId id="487" r:id="rId44"/>
    <p:sldId id="547" r:id="rId45"/>
    <p:sldId id="491" r:id="rId46"/>
    <p:sldId id="490" r:id="rId47"/>
    <p:sldId id="548" r:id="rId48"/>
    <p:sldId id="550" r:id="rId49"/>
    <p:sldId id="549" r:id="rId50"/>
    <p:sldId id="496" r:id="rId51"/>
    <p:sldId id="497" r:id="rId52"/>
    <p:sldId id="499" r:id="rId53"/>
    <p:sldId id="501" r:id="rId54"/>
    <p:sldId id="500" r:id="rId55"/>
    <p:sldId id="551" r:id="rId56"/>
    <p:sldId id="552" r:id="rId57"/>
    <p:sldId id="553" r:id="rId58"/>
    <p:sldId id="554" r:id="rId59"/>
    <p:sldId id="502" r:id="rId60"/>
    <p:sldId id="505" r:id="rId61"/>
    <p:sldId id="504" r:id="rId62"/>
    <p:sldId id="503" r:id="rId63"/>
    <p:sldId id="507" r:id="rId64"/>
    <p:sldId id="506" r:id="rId65"/>
  </p:sldIdLst>
  <p:sldSz cx="9144000" cy="6858000" type="screen4x3"/>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23A54C"/>
    <a:srgbClr val="19B351"/>
    <a:srgbClr val="E1E0D4"/>
    <a:srgbClr val="0C4398"/>
    <a:srgbClr val="C2D7E2"/>
    <a:srgbClr val="00587E"/>
    <a:srgbClr val="0058FF"/>
    <a:srgbClr val="C27A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p:restoredTop sz="81346"/>
  </p:normalViewPr>
  <p:slideViewPr>
    <p:cSldViewPr snapToGrid="0">
      <p:cViewPr varScale="1">
        <p:scale>
          <a:sx n="56" d="100"/>
          <a:sy n="56" d="100"/>
        </p:scale>
        <p:origin x="1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FD90F91B-39E2-8F41-A2AF-6FE3A36C59D2}" type="datetime1">
              <a:rPr lang="en-US"/>
              <a:pPr>
                <a:defRPr/>
              </a:pPr>
              <a:t>11/17/2021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99F1DBF-49CB-2640-B5C1-35FD6AC618C3}" type="slidenum">
              <a:rPr lang="en-US"/>
              <a:pPr>
                <a:defRPr/>
              </a:pPr>
              <a:t>‹#›</a:t>
            </a:fld>
            <a:endParaRPr lang="en-US"/>
          </a:p>
        </p:txBody>
      </p:sp>
    </p:spTree>
    <p:extLst>
      <p:ext uri="{BB962C8B-B14F-4D97-AF65-F5344CB8AC3E}">
        <p14:creationId xmlns:p14="http://schemas.microsoft.com/office/powerpoint/2010/main" val="4228288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031A397-38D4-5C45-A232-50059EB73152}" type="datetime1">
              <a:rPr lang="en-US"/>
              <a:pPr>
                <a:defRPr/>
              </a:pPr>
              <a:t>11/17/2021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1276BCD-54C4-EF44-921F-16596C2D61F1}" type="slidenum">
              <a:rPr lang="en-US"/>
              <a:pPr>
                <a:defRPr/>
              </a:pPr>
              <a:t>‹#›</a:t>
            </a:fld>
            <a:endParaRPr lang="en-US"/>
          </a:p>
        </p:txBody>
      </p:sp>
    </p:spTree>
    <p:extLst>
      <p:ext uri="{BB962C8B-B14F-4D97-AF65-F5344CB8AC3E}">
        <p14:creationId xmlns:p14="http://schemas.microsoft.com/office/powerpoint/2010/main" val="270820614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1</a:t>
            </a:fld>
            <a:endParaRPr lang="en-US"/>
          </a:p>
        </p:txBody>
      </p:sp>
    </p:spTree>
    <p:extLst>
      <p:ext uri="{BB962C8B-B14F-4D97-AF65-F5344CB8AC3E}">
        <p14:creationId xmlns:p14="http://schemas.microsoft.com/office/powerpoint/2010/main" val="2663385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4BEF1F8-4A38-E441-9484-A2D7B7EBB28A}" type="slidenum">
              <a:rPr lang="en-US" sz="1200"/>
              <a:pPr/>
              <a:t>22</a:t>
            </a:fld>
            <a:endParaRPr lang="en-US" sz="1200"/>
          </a:p>
        </p:txBody>
      </p:sp>
    </p:spTree>
    <p:extLst>
      <p:ext uri="{BB962C8B-B14F-4D97-AF65-F5344CB8AC3E}">
        <p14:creationId xmlns:p14="http://schemas.microsoft.com/office/powerpoint/2010/main" val="5452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 typeface="Arial"/>
              <a:buChar char="•"/>
            </a:pPr>
            <a:endParaRPr lang="en-US" dirty="0"/>
          </a:p>
        </p:txBody>
      </p:sp>
      <p:sp>
        <p:nvSpPr>
          <p:cNvPr id="45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2FC1D30-42E6-654A-8FD2-430190DECDA6}" type="slidenum">
              <a:rPr lang="en-US" sz="1200"/>
              <a:pPr/>
              <a:t>24</a:t>
            </a:fld>
            <a:endParaRPr lang="en-US" sz="1200"/>
          </a:p>
        </p:txBody>
      </p:sp>
    </p:spTree>
    <p:extLst>
      <p:ext uri="{BB962C8B-B14F-4D97-AF65-F5344CB8AC3E}">
        <p14:creationId xmlns:p14="http://schemas.microsoft.com/office/powerpoint/2010/main" val="94012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675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F39BC93-CA44-C843-A464-F10A4F8EC536}" type="slidenum">
              <a:rPr lang="en-US" sz="1200"/>
              <a:pPr/>
              <a:t>30</a:t>
            </a:fld>
            <a:endParaRPr lang="en-US" sz="1200"/>
          </a:p>
        </p:txBody>
      </p:sp>
    </p:spTree>
    <p:extLst>
      <p:ext uri="{BB962C8B-B14F-4D97-AF65-F5344CB8AC3E}">
        <p14:creationId xmlns:p14="http://schemas.microsoft.com/office/powerpoint/2010/main" val="105193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63BD377-9FEC-624D-9ACD-B4940E7C53E0}" type="slidenum">
              <a:rPr lang="en-US" sz="1200"/>
              <a:pPr/>
              <a:t>32</a:t>
            </a:fld>
            <a:endParaRPr lang="en-US" sz="1200"/>
          </a:p>
        </p:txBody>
      </p:sp>
    </p:spTree>
    <p:extLst>
      <p:ext uri="{BB962C8B-B14F-4D97-AF65-F5344CB8AC3E}">
        <p14:creationId xmlns:p14="http://schemas.microsoft.com/office/powerpoint/2010/main" val="2298224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a:buNone/>
            </a:pPr>
            <a:endParaRPr lang="en-US" dirty="0"/>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A29E99F-C824-CE46-AC3B-CEBD0454A652}" type="slidenum">
              <a:rPr lang="en-US" sz="1200"/>
              <a:pPr/>
              <a:t>36</a:t>
            </a:fld>
            <a:endParaRPr lang="en-US" sz="1200"/>
          </a:p>
        </p:txBody>
      </p:sp>
    </p:spTree>
    <p:extLst>
      <p:ext uri="{BB962C8B-B14F-4D97-AF65-F5344CB8AC3E}">
        <p14:creationId xmlns:p14="http://schemas.microsoft.com/office/powerpoint/2010/main" val="588910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37</a:t>
            </a:fld>
            <a:endParaRPr lang="en-US"/>
          </a:p>
        </p:txBody>
      </p:sp>
    </p:spTree>
    <p:extLst>
      <p:ext uri="{BB962C8B-B14F-4D97-AF65-F5344CB8AC3E}">
        <p14:creationId xmlns:p14="http://schemas.microsoft.com/office/powerpoint/2010/main" val="2873744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38</a:t>
            </a:fld>
            <a:endParaRPr lang="en-US"/>
          </a:p>
        </p:txBody>
      </p:sp>
    </p:spTree>
    <p:extLst>
      <p:ext uri="{BB962C8B-B14F-4D97-AF65-F5344CB8AC3E}">
        <p14:creationId xmlns:p14="http://schemas.microsoft.com/office/powerpoint/2010/main" val="243983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39</a:t>
            </a:fld>
            <a:endParaRPr lang="en-US"/>
          </a:p>
        </p:txBody>
      </p:sp>
    </p:spTree>
    <p:extLst>
      <p:ext uri="{BB962C8B-B14F-4D97-AF65-F5344CB8AC3E}">
        <p14:creationId xmlns:p14="http://schemas.microsoft.com/office/powerpoint/2010/main" val="142320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0" indent="0">
              <a:buFont typeface="Arial"/>
              <a:buNone/>
              <a:defRPr/>
            </a:pPr>
            <a:endParaRPr lang="en-US" dirty="0"/>
          </a:p>
        </p:txBody>
      </p:sp>
      <p:sp>
        <p:nvSpPr>
          <p:cNvPr id="798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2185BBE-356D-9147-BC38-E2C02CFE3A33}" type="slidenum">
              <a:rPr lang="en-US" sz="1200"/>
              <a:pPr/>
              <a:t>42</a:t>
            </a:fld>
            <a:endParaRPr lang="en-US" sz="1200"/>
          </a:p>
        </p:txBody>
      </p:sp>
    </p:spTree>
    <p:extLst>
      <p:ext uri="{BB962C8B-B14F-4D97-AF65-F5344CB8AC3E}">
        <p14:creationId xmlns:p14="http://schemas.microsoft.com/office/powerpoint/2010/main" val="1551989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5497D59D-D710-433D-A855-D5AE2041E026}" type="slidenum">
              <a:rPr lang="en-US" altLang="en-US" sz="1200" b="0" smtClean="0"/>
              <a:pPr/>
              <a:t>44</a:t>
            </a:fld>
            <a:endParaRPr lang="en-US" altLang="en-US" sz="1200" b="0" smtClean="0"/>
          </a:p>
        </p:txBody>
      </p:sp>
    </p:spTree>
    <p:extLst>
      <p:ext uri="{BB962C8B-B14F-4D97-AF65-F5344CB8AC3E}">
        <p14:creationId xmlns:p14="http://schemas.microsoft.com/office/powerpoint/2010/main" val="344185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235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40CF772-05B4-7048-A3D3-5BDD2FE28EE6}" type="slidenum">
              <a:rPr lang="en-US" sz="1200"/>
              <a:pPr/>
              <a:t>2</a:t>
            </a:fld>
            <a:endParaRPr lang="en-US" sz="1200"/>
          </a:p>
        </p:txBody>
      </p:sp>
    </p:spTree>
    <p:extLst>
      <p:ext uri="{BB962C8B-B14F-4D97-AF65-F5344CB8AC3E}">
        <p14:creationId xmlns:p14="http://schemas.microsoft.com/office/powerpoint/2010/main" val="233189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6283FA8-2A50-3146-8F84-18F8CE672EF8}" type="slidenum">
              <a:rPr lang="en-US" sz="1200"/>
              <a:pPr/>
              <a:t>45</a:t>
            </a:fld>
            <a:endParaRPr lang="en-US" sz="1200"/>
          </a:p>
        </p:txBody>
      </p:sp>
    </p:spTree>
    <p:extLst>
      <p:ext uri="{BB962C8B-B14F-4D97-AF65-F5344CB8AC3E}">
        <p14:creationId xmlns:p14="http://schemas.microsoft.com/office/powerpoint/2010/main" val="8450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07AC2770-AC2E-48DF-8207-72A5027B924F}" type="slidenum">
              <a:rPr lang="en-US" altLang="en-US" sz="1200" b="0" smtClean="0"/>
              <a:pPr/>
              <a:t>47</a:t>
            </a:fld>
            <a:endParaRPr lang="en-US" altLang="en-US" sz="1200" b="0" smtClean="0"/>
          </a:p>
        </p:txBody>
      </p:sp>
    </p:spTree>
    <p:extLst>
      <p:ext uri="{BB962C8B-B14F-4D97-AF65-F5344CB8AC3E}">
        <p14:creationId xmlns:p14="http://schemas.microsoft.com/office/powerpoint/2010/main" val="3548089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9455062A-3565-449B-BD2F-3478930CE67D}" type="slidenum">
              <a:rPr lang="en-US" altLang="en-US" sz="1200" b="0" smtClean="0"/>
              <a:pPr/>
              <a:t>48</a:t>
            </a:fld>
            <a:endParaRPr lang="en-US" altLang="en-US" sz="1200" b="0" smtClean="0"/>
          </a:p>
        </p:txBody>
      </p:sp>
    </p:spTree>
    <p:extLst>
      <p:ext uri="{BB962C8B-B14F-4D97-AF65-F5344CB8AC3E}">
        <p14:creationId xmlns:p14="http://schemas.microsoft.com/office/powerpoint/2010/main" val="257630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C0BCE896-B260-4C2D-9365-93A2A1009CD8}" type="slidenum">
              <a:rPr lang="en-US" altLang="en-US" sz="1200" b="0" smtClean="0"/>
              <a:pPr/>
              <a:t>49</a:t>
            </a:fld>
            <a:endParaRPr lang="en-US" altLang="en-US" sz="1200" b="0" smtClean="0"/>
          </a:p>
        </p:txBody>
      </p:sp>
    </p:spTree>
    <p:extLst>
      <p:ext uri="{BB962C8B-B14F-4D97-AF65-F5344CB8AC3E}">
        <p14:creationId xmlns:p14="http://schemas.microsoft.com/office/powerpoint/2010/main" val="3860409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50</a:t>
            </a:fld>
            <a:endParaRPr lang="en-US"/>
          </a:p>
        </p:txBody>
      </p:sp>
    </p:spTree>
    <p:extLst>
      <p:ext uri="{BB962C8B-B14F-4D97-AF65-F5344CB8AC3E}">
        <p14:creationId xmlns:p14="http://schemas.microsoft.com/office/powerpoint/2010/main" val="181414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a:buNone/>
            </a:pPr>
            <a:endParaRPr lang="en-US" dirty="0"/>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53146FC-04A1-5045-98D1-FEF266734430}" type="slidenum">
              <a:rPr lang="en-US" sz="1200"/>
              <a:pPr/>
              <a:t>52</a:t>
            </a:fld>
            <a:endParaRPr lang="en-US" sz="1200"/>
          </a:p>
        </p:txBody>
      </p:sp>
    </p:spTree>
    <p:extLst>
      <p:ext uri="{BB962C8B-B14F-4D97-AF65-F5344CB8AC3E}">
        <p14:creationId xmlns:p14="http://schemas.microsoft.com/office/powerpoint/2010/main" val="154693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309D139C-939A-4ED4-A72B-33AF9AA44C6E}" type="slidenum">
              <a:rPr lang="en-US" altLang="en-US" sz="1200" b="0" smtClean="0"/>
              <a:pPr/>
              <a:t>55</a:t>
            </a:fld>
            <a:endParaRPr lang="en-US" altLang="en-US" sz="1200" b="0" smtClean="0"/>
          </a:p>
        </p:txBody>
      </p:sp>
    </p:spTree>
    <p:extLst>
      <p:ext uri="{BB962C8B-B14F-4D97-AF65-F5344CB8AC3E}">
        <p14:creationId xmlns:p14="http://schemas.microsoft.com/office/powerpoint/2010/main" val="3885257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02D70813-CDB9-4BF7-858E-735FD70DBB34}" type="slidenum">
              <a:rPr lang="en-US" altLang="en-US" sz="1200" b="0" smtClean="0"/>
              <a:pPr/>
              <a:t>57</a:t>
            </a:fld>
            <a:endParaRPr lang="en-US" altLang="en-US" sz="1200" b="0" smtClean="0"/>
          </a:p>
        </p:txBody>
      </p:sp>
    </p:spTree>
    <p:extLst>
      <p:ext uri="{BB962C8B-B14F-4D97-AF65-F5344CB8AC3E}">
        <p14:creationId xmlns:p14="http://schemas.microsoft.com/office/powerpoint/2010/main" val="128380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DF708EBD-7D7F-46F7-BD6D-5F2D3F83CC57}" type="slidenum">
              <a:rPr lang="en-US" altLang="en-US" sz="1200" b="0" smtClean="0"/>
              <a:pPr/>
              <a:t>58</a:t>
            </a:fld>
            <a:endParaRPr lang="en-US" altLang="en-US" sz="1200" b="0" smtClean="0"/>
          </a:p>
        </p:txBody>
      </p:sp>
    </p:spTree>
    <p:extLst>
      <p:ext uri="{BB962C8B-B14F-4D97-AF65-F5344CB8AC3E}">
        <p14:creationId xmlns:p14="http://schemas.microsoft.com/office/powerpoint/2010/main" val="3166573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a:buNone/>
            </a:pPr>
            <a:endParaRPr lang="en-US" dirty="0"/>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AD70772-35CE-224B-88C1-8B24B96AB9FF}" type="slidenum">
              <a:rPr lang="en-US" sz="1200"/>
              <a:pPr/>
              <a:t>59</a:t>
            </a:fld>
            <a:endParaRPr lang="en-US" sz="1200"/>
          </a:p>
        </p:txBody>
      </p:sp>
    </p:spTree>
    <p:extLst>
      <p:ext uri="{BB962C8B-B14F-4D97-AF65-F5344CB8AC3E}">
        <p14:creationId xmlns:p14="http://schemas.microsoft.com/office/powerpoint/2010/main" val="367653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256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5D4F8DD-42DC-C244-BB9A-2604BFAFE341}" type="slidenum">
              <a:rPr lang="en-US" sz="1200"/>
              <a:pPr/>
              <a:t>3</a:t>
            </a:fld>
            <a:endParaRPr lang="en-US" sz="1200"/>
          </a:p>
        </p:txBody>
      </p:sp>
    </p:spTree>
    <p:extLst>
      <p:ext uri="{BB962C8B-B14F-4D97-AF65-F5344CB8AC3E}">
        <p14:creationId xmlns:p14="http://schemas.microsoft.com/office/powerpoint/2010/main" val="3402261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endParaRPr lang="en-US" dirty="0"/>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24EAE04-BC46-1A4F-82E4-519681F98BDD}" type="slidenum">
              <a:rPr lang="en-US" sz="1200"/>
              <a:pPr/>
              <a:t>60</a:t>
            </a:fld>
            <a:endParaRPr lang="en-US" sz="1200"/>
          </a:p>
        </p:txBody>
      </p:sp>
    </p:spTree>
    <p:extLst>
      <p:ext uri="{BB962C8B-B14F-4D97-AF65-F5344CB8AC3E}">
        <p14:creationId xmlns:p14="http://schemas.microsoft.com/office/powerpoint/2010/main" val="57349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61</a:t>
            </a:fld>
            <a:endParaRPr lang="en-US"/>
          </a:p>
        </p:txBody>
      </p:sp>
    </p:spTree>
    <p:extLst>
      <p:ext uri="{BB962C8B-B14F-4D97-AF65-F5344CB8AC3E}">
        <p14:creationId xmlns:p14="http://schemas.microsoft.com/office/powerpoint/2010/main" val="1855443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64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1064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C928C24-A969-994E-B4FC-12E7BA810996}" type="slidenum">
              <a:rPr lang="en-US" sz="1200"/>
              <a:pPr/>
              <a:t>63</a:t>
            </a:fld>
            <a:endParaRPr lang="en-US" sz="1200"/>
          </a:p>
        </p:txBody>
      </p:sp>
    </p:spTree>
    <p:extLst>
      <p:ext uri="{BB962C8B-B14F-4D97-AF65-F5344CB8AC3E}">
        <p14:creationId xmlns:p14="http://schemas.microsoft.com/office/powerpoint/2010/main" val="245087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5"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defRPr/>
            </a:pPr>
            <a:endParaRPr lang="en-US" dirty="0"/>
          </a:p>
        </p:txBody>
      </p:sp>
      <p:sp>
        <p:nvSpPr>
          <p:cNvPr id="276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A924DA9-5C35-F740-A9F8-E0BEBCE3C64E}" type="slidenum">
              <a:rPr lang="en-US" sz="1200"/>
              <a:pPr/>
              <a:t>4</a:t>
            </a:fld>
            <a:endParaRPr lang="en-US" sz="1200"/>
          </a:p>
        </p:txBody>
      </p:sp>
    </p:spTree>
    <p:extLst>
      <p:ext uri="{BB962C8B-B14F-4D97-AF65-F5344CB8AC3E}">
        <p14:creationId xmlns:p14="http://schemas.microsoft.com/office/powerpoint/2010/main" val="86268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D389039-CF10-C84A-836A-E6E467E6E028}" type="slidenum">
              <a:rPr lang="en-US" sz="1200"/>
              <a:pPr/>
              <a:t>6</a:t>
            </a:fld>
            <a:endParaRPr lang="en-US" sz="1200"/>
          </a:p>
        </p:txBody>
      </p:sp>
    </p:spTree>
    <p:extLst>
      <p:ext uri="{BB962C8B-B14F-4D97-AF65-F5344CB8AC3E}">
        <p14:creationId xmlns:p14="http://schemas.microsoft.com/office/powerpoint/2010/main" val="270188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AD11D98-78A8-DC40-862D-C5147FEF41EE}" type="slidenum">
              <a:rPr lang="en-US" sz="1200"/>
              <a:pPr/>
              <a:t>9</a:t>
            </a:fld>
            <a:endParaRPr lang="en-US" sz="1200"/>
          </a:p>
        </p:txBody>
      </p:sp>
    </p:spTree>
    <p:extLst>
      <p:ext uri="{BB962C8B-B14F-4D97-AF65-F5344CB8AC3E}">
        <p14:creationId xmlns:p14="http://schemas.microsoft.com/office/powerpoint/2010/main" val="1783408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A26B441-177E-F04E-A33C-2C0A1B6DC657}" type="slidenum">
              <a:rPr lang="en-US" sz="1200"/>
              <a:pPr/>
              <a:t>16</a:t>
            </a:fld>
            <a:endParaRPr lang="en-US" sz="1200"/>
          </a:p>
        </p:txBody>
      </p:sp>
    </p:spTree>
    <p:extLst>
      <p:ext uri="{BB962C8B-B14F-4D97-AF65-F5344CB8AC3E}">
        <p14:creationId xmlns:p14="http://schemas.microsoft.com/office/powerpoint/2010/main" val="61685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n-US" dirty="0"/>
          </a:p>
        </p:txBody>
      </p:sp>
      <p:sp>
        <p:nvSpPr>
          <p:cNvPr id="45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2FC1D30-42E6-654A-8FD2-430190DECDA6}" type="slidenum">
              <a:rPr lang="en-US" sz="1200"/>
              <a:pPr/>
              <a:t>17</a:t>
            </a:fld>
            <a:endParaRPr lang="en-US" sz="1200"/>
          </a:p>
        </p:txBody>
      </p:sp>
    </p:spTree>
    <p:extLst>
      <p:ext uri="{BB962C8B-B14F-4D97-AF65-F5344CB8AC3E}">
        <p14:creationId xmlns:p14="http://schemas.microsoft.com/office/powerpoint/2010/main" val="94012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276BCD-54C4-EF44-921F-16596C2D61F1}" type="slidenum">
              <a:rPr lang="en-US" smtClean="0"/>
              <a:pPr>
                <a:defRPr/>
              </a:pPr>
              <a:t>18</a:t>
            </a:fld>
            <a:endParaRPr lang="en-US"/>
          </a:p>
        </p:txBody>
      </p:sp>
    </p:spTree>
    <p:extLst>
      <p:ext uri="{BB962C8B-B14F-4D97-AF65-F5344CB8AC3E}">
        <p14:creationId xmlns:p14="http://schemas.microsoft.com/office/powerpoint/2010/main" val="2047444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3" descr="pptSlugChapter3-4.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51275"/>
            <a:ext cx="9144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5" name="TextBox 4"/>
          <p:cNvSpPr txBox="1"/>
          <p:nvPr userDrawn="1"/>
        </p:nvSpPr>
        <p:spPr>
          <a:xfrm>
            <a:off x="7081838" y="6627813"/>
            <a:ext cx="2062162" cy="230187"/>
          </a:xfrm>
          <a:prstGeom prst="rect">
            <a:avLst/>
          </a:prstGeom>
          <a:noFill/>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GB" sz="900" dirty="0">
                <a:solidFill>
                  <a:srgbClr val="7F7F7F"/>
                </a:solidFill>
              </a:rPr>
              <a:t>Copyright © 2015 Thames &amp; Hudson </a:t>
            </a:r>
            <a:endParaRPr lang="en-US" sz="900" dirty="0">
              <a:solidFill>
                <a:srgbClr val="7F7F7F"/>
              </a:solidFill>
            </a:endParaRPr>
          </a:p>
        </p:txBody>
      </p:sp>
      <p:sp>
        <p:nvSpPr>
          <p:cNvPr id="6" name="Rectangle 5"/>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7" name="Title 6"/>
          <p:cNvSpPr>
            <a:spLocks noGrp="1"/>
          </p:cNvSpPr>
          <p:nvPr>
            <p:ph type="title"/>
          </p:nvPr>
        </p:nvSpPr>
        <p:spPr>
          <a:xfrm>
            <a:off x="470712" y="2906230"/>
            <a:ext cx="8229600" cy="936625"/>
          </a:xfrm>
        </p:spPr>
        <p:txBody>
          <a:bodyPr/>
          <a:lstStyle/>
          <a:p>
            <a:r>
              <a:rPr lang="en-GB"/>
              <a:t>Click to edit Master title style</a:t>
            </a:r>
            <a:endParaRPr lang="en-US"/>
          </a:p>
        </p:txBody>
      </p:sp>
    </p:spTree>
    <p:extLst>
      <p:ext uri="{BB962C8B-B14F-4D97-AF65-F5344CB8AC3E}">
        <p14:creationId xmlns:p14="http://schemas.microsoft.com/office/powerpoint/2010/main" val="3223834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erspectives Art Horizontal">
    <p:bg>
      <p:bgPr>
        <a:solidFill>
          <a:srgbClr val="C2D7E2"/>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6335319"/>
            <a:ext cx="9144000" cy="522681"/>
          </a:xfrm>
          <a:noFill/>
          <a:ln w="0" cap="flat" cmpd="sng" algn="ctr">
            <a:noFill/>
            <a:prstDash val="solid"/>
            <a:miter lim="800000"/>
            <a:headEnd type="none" w="med" len="med"/>
            <a:tailEnd type="none" w="med" len="med"/>
          </a:ln>
        </p:spPr>
        <p:txBody>
          <a:bodyPr/>
          <a:lstStyle>
            <a:lvl1pPr marL="0" indent="0">
              <a:buSzPct val="75000"/>
              <a:buFontTx/>
              <a:buNone/>
              <a:defRPr sz="1200" b="0">
                <a:solidFill>
                  <a:schemeClr val="tx1">
                    <a:lumMod val="85000"/>
                    <a:lumOff val="1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defRPr>
                <a:solidFill>
                  <a:schemeClr val="tx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253466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pectives Art Vertical">
    <p:bg>
      <p:bgPr>
        <a:solidFill>
          <a:srgbClr val="C2D7E2"/>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2668131"/>
            <a:ext cx="2130539" cy="4152586"/>
          </a:xfrm>
          <a:noFill/>
          <a:ln w="0" cap="flat" cmpd="sng" algn="ctr">
            <a:noFill/>
            <a:prstDash val="solid"/>
            <a:miter lim="800000"/>
            <a:headEnd type="none" w="med" len="med"/>
            <a:tailEnd type="none" w="med" len="med"/>
          </a:ln>
        </p:spPr>
        <p:txBody>
          <a:bodyPr anchor="b"/>
          <a:lstStyle>
            <a:lvl1pPr marL="0" indent="0">
              <a:spcBef>
                <a:spcPts val="200"/>
              </a:spcBef>
              <a:buSzPct val="75000"/>
              <a:buFontTx/>
              <a:buNone/>
              <a:defRPr sz="1200" b="0">
                <a:solidFill>
                  <a:schemeClr val="tx1">
                    <a:lumMod val="85000"/>
                    <a:lumOff val="1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lnSpc>
                <a:spcPct val="90000"/>
              </a:lnSpc>
              <a:defRPr>
                <a:solidFill>
                  <a:srgbClr val="000000"/>
                </a:solidFill>
              </a:defRPr>
            </a:lvl1pPr>
          </a:lstStyle>
          <a:p>
            <a:r>
              <a:rPr lang="en-GB" dirty="0"/>
              <a:t>Click to edit Master title style</a:t>
            </a:r>
            <a:endParaRPr lang="en-US" dirty="0"/>
          </a:p>
        </p:txBody>
      </p:sp>
    </p:spTree>
    <p:extLst>
      <p:ext uri="{BB962C8B-B14F-4D97-AF65-F5344CB8AC3E}">
        <p14:creationId xmlns:p14="http://schemas.microsoft.com/office/powerpoint/2010/main" val="2053746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Focus Title and Content">
    <p:bg>
      <p:bgPr>
        <a:solidFill>
          <a:srgbClr val="E1E0D4"/>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3063" y="6621463"/>
            <a:ext cx="673845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5" name="TextBox 4"/>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6" name="Rectangle 5"/>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0EB263"/>
              </a:solidFill>
              <a:latin typeface="Arial"/>
              <a:cs typeface="+mn-cs"/>
            </a:endParaRPr>
          </a:p>
        </p:txBody>
      </p:sp>
      <p:sp>
        <p:nvSpPr>
          <p:cNvPr id="7"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cs typeface="+mn-cs"/>
              </a:rPr>
              <a:t>Chapter 3.4  </a:t>
            </a:r>
            <a:r>
              <a:rPr lang="en-US" sz="900" b="1">
                <a:cs typeface="+mn-cs"/>
              </a:rPr>
              <a:t>Art of the Americas</a:t>
            </a:r>
          </a:p>
        </p:txBody>
      </p:sp>
      <p:sp>
        <p:nvSpPr>
          <p:cNvPr id="2" name="Title 1"/>
          <p:cNvSpPr>
            <a:spLocks noGrp="1"/>
          </p:cNvSpPr>
          <p:nvPr>
            <p:ph type="title"/>
          </p:nvPr>
        </p:nvSpPr>
        <p:spPr/>
        <p:txBody>
          <a:bodyPr/>
          <a:lstStyle>
            <a:lvl1pPr>
              <a:defRPr sz="4400">
                <a:solidFill>
                  <a:srgbClr val="000000"/>
                </a:solidFill>
                <a:effectLst/>
              </a:defRPr>
            </a:lvl1pPr>
          </a:lstStyle>
          <a:p>
            <a:r>
              <a:rPr lang="en-US" dirty="0"/>
              <a:t>Click to edit Master title style</a:t>
            </a:r>
          </a:p>
        </p:txBody>
      </p:sp>
      <p:sp>
        <p:nvSpPr>
          <p:cNvPr id="3" name="Content Placeholder 2"/>
          <p:cNvSpPr>
            <a:spLocks noGrp="1"/>
          </p:cNvSpPr>
          <p:nvPr>
            <p:ph idx="1"/>
          </p:nvPr>
        </p:nvSpPr>
        <p:spPr/>
        <p:txBody>
          <a:bodyPr/>
          <a:lstStyle>
            <a:lvl1pPr>
              <a:spcAft>
                <a:spcPts val="800"/>
              </a:spcAft>
              <a:buClr>
                <a:srgbClr val="0EB263"/>
              </a:buClr>
              <a:defRPr sz="3600">
                <a:solidFill>
                  <a:schemeClr val="tx1">
                    <a:lumMod val="95000"/>
                    <a:lumOff val="5000"/>
                  </a:schemeClr>
                </a:solidFill>
              </a:defRPr>
            </a:lvl1pPr>
            <a:lvl2pPr>
              <a:spcAft>
                <a:spcPts val="800"/>
              </a:spcAft>
              <a:buClr>
                <a:srgbClr val="0EB263"/>
              </a:buClr>
              <a:defRPr sz="3600">
                <a:solidFill>
                  <a:schemeClr val="tx1">
                    <a:lumMod val="95000"/>
                    <a:lumOff val="5000"/>
                  </a:schemeClr>
                </a:solidFill>
              </a:defRPr>
            </a:lvl2pPr>
            <a:lvl3pPr>
              <a:spcAft>
                <a:spcPts val="800"/>
              </a:spcAft>
              <a:buClr>
                <a:srgbClr val="0EB263"/>
              </a:buClr>
              <a:defRPr sz="3600">
                <a:solidFill>
                  <a:schemeClr val="tx1">
                    <a:lumMod val="95000"/>
                    <a:lumOff val="5000"/>
                  </a:schemeClr>
                </a:solidFill>
              </a:defRPr>
            </a:lvl3pPr>
            <a:lvl4pPr>
              <a:spcAft>
                <a:spcPts val="800"/>
              </a:spcAft>
              <a:buClr>
                <a:srgbClr val="0EB263"/>
              </a:buClr>
              <a:defRPr sz="3600">
                <a:solidFill>
                  <a:schemeClr val="tx1">
                    <a:lumMod val="95000"/>
                    <a:lumOff val="5000"/>
                  </a:schemeClr>
                </a:solidFill>
              </a:defRPr>
            </a:lvl4pPr>
            <a:lvl5pPr>
              <a:spcAft>
                <a:spcPts val="800"/>
              </a:spcAft>
              <a:buClr>
                <a:srgbClr val="0EB263"/>
              </a:buClr>
              <a:defRPr sz="3600">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10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cus Title Info">
    <p:bg>
      <p:bgPr>
        <a:solidFill>
          <a:srgbClr val="E1E0D4"/>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66725" y="830263"/>
            <a:ext cx="1449388" cy="966787"/>
          </a:xfrm>
          <a:prstGeom prst="rect">
            <a:avLst/>
          </a:prstGeom>
          <a:solidFill>
            <a:schemeClr val="tx1"/>
          </a:solidFill>
          <a:ln w="9525">
            <a:solidFill>
              <a:schemeClr val="tx1"/>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5" name="TextBox 4"/>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6" name="TextBox 5"/>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000000"/>
                </a:solidFill>
                <a:latin typeface="Arial"/>
                <a:cs typeface="Arial"/>
              </a:rPr>
              <a:t>PART 3</a:t>
            </a:r>
          </a:p>
          <a:p>
            <a:pPr eaLnBrk="1" hangingPunct="1">
              <a:defRPr/>
            </a:pPr>
            <a:r>
              <a:rPr lang="en-US" sz="1400" b="1" dirty="0">
                <a:solidFill>
                  <a:srgbClr val="000000"/>
                </a:solidFill>
                <a:latin typeface="Arial"/>
                <a:cs typeface="Arial"/>
              </a:rPr>
              <a:t>HISTORY AND CONTEXT</a:t>
            </a:r>
          </a:p>
        </p:txBody>
      </p:sp>
      <p:sp>
        <p:nvSpPr>
          <p:cNvPr id="7" name="Rectangle 6"/>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8" name="Date Placeholder 3"/>
          <p:cNvSpPr txBox="1">
            <a:spLocks/>
          </p:cNvSpPr>
          <p:nvPr userDrawn="1"/>
        </p:nvSpPr>
        <p:spPr bwMode="auto">
          <a:xfrm>
            <a:off x="4783138" y="2540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cs typeface="+mn-cs"/>
              </a:rPr>
              <a:t>Chapter 3.4  </a:t>
            </a:r>
            <a:r>
              <a:rPr lang="en-US" sz="900" b="1">
                <a:cs typeface="+mn-cs"/>
              </a:rPr>
              <a:t>Art of the Americas</a:t>
            </a:r>
          </a:p>
        </p:txBody>
      </p:sp>
      <p:sp>
        <p:nvSpPr>
          <p:cNvPr id="13" name="Title 1"/>
          <p:cNvSpPr>
            <a:spLocks noGrp="1"/>
          </p:cNvSpPr>
          <p:nvPr>
            <p:ph type="title"/>
          </p:nvPr>
        </p:nvSpPr>
        <p:spPr>
          <a:xfrm>
            <a:off x="1963393" y="812801"/>
            <a:ext cx="7062073" cy="1058332"/>
          </a:xfrm>
        </p:spPr>
        <p:txBody>
          <a:bodyPr/>
          <a:lstStyle>
            <a:lvl1pPr algn="l">
              <a:defRPr sz="2800">
                <a:solidFill>
                  <a:schemeClr val="tx1">
                    <a:lumMod val="85000"/>
                    <a:lumOff val="15000"/>
                  </a:schemeClr>
                </a:solidFill>
                <a:effectLst/>
              </a:defRPr>
            </a:lvl1pPr>
          </a:lstStyle>
          <a:p>
            <a:r>
              <a:rPr lang="en-GB" dirty="0"/>
              <a:t>Click to edit Master title style</a:t>
            </a:r>
            <a:endParaRPr lang="en-US" dirty="0"/>
          </a:p>
        </p:txBody>
      </p:sp>
      <p:sp>
        <p:nvSpPr>
          <p:cNvPr id="14" name="Content Placeholder 2"/>
          <p:cNvSpPr>
            <a:spLocks noGrp="1"/>
          </p:cNvSpPr>
          <p:nvPr>
            <p:ph idx="1"/>
          </p:nvPr>
        </p:nvSpPr>
        <p:spPr>
          <a:xfrm>
            <a:off x="457200" y="2012015"/>
            <a:ext cx="8229600" cy="4451105"/>
          </a:xfrm>
        </p:spPr>
        <p:txBody>
          <a:bodyPr/>
          <a:lstStyle>
            <a:lvl1pPr>
              <a:spcAft>
                <a:spcPts val="800"/>
              </a:spcAft>
              <a:buClr>
                <a:srgbClr val="0EB263"/>
              </a:buClr>
              <a:defRPr sz="2300" baseline="0">
                <a:solidFill>
                  <a:schemeClr val="tx1">
                    <a:lumMod val="85000"/>
                    <a:lumOff val="15000"/>
                  </a:schemeClr>
                </a:solidFill>
              </a:defRPr>
            </a:lvl1pPr>
            <a:lvl2pPr>
              <a:spcAft>
                <a:spcPts val="800"/>
              </a:spcAft>
              <a:buClr>
                <a:srgbClr val="0EB263"/>
              </a:buClr>
              <a:defRPr>
                <a:solidFill>
                  <a:schemeClr val="tx1">
                    <a:lumMod val="85000"/>
                    <a:lumOff val="15000"/>
                  </a:schemeClr>
                </a:solidFill>
              </a:defRPr>
            </a:lvl2pPr>
            <a:lvl3pPr>
              <a:spcAft>
                <a:spcPts val="800"/>
              </a:spcAft>
              <a:buClr>
                <a:srgbClr val="0EB263"/>
              </a:buClr>
              <a:defRPr>
                <a:solidFill>
                  <a:schemeClr val="tx1">
                    <a:lumMod val="85000"/>
                    <a:lumOff val="15000"/>
                  </a:schemeClr>
                </a:solidFill>
              </a:defRPr>
            </a:lvl3pPr>
            <a:lvl4pPr>
              <a:spcAft>
                <a:spcPts val="800"/>
              </a:spcAft>
              <a:buClr>
                <a:srgbClr val="0EB263"/>
              </a:buClr>
              <a:defRPr>
                <a:solidFill>
                  <a:schemeClr val="tx1">
                    <a:lumMod val="85000"/>
                    <a:lumOff val="15000"/>
                  </a:schemeClr>
                </a:solidFill>
              </a:defRPr>
            </a:lvl4pPr>
            <a:lvl5pPr>
              <a:spcAft>
                <a:spcPts val="800"/>
              </a:spcAft>
              <a:buClr>
                <a:srgbClr val="0EB263"/>
              </a:buCl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3646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n Title Info">
    <p:bg>
      <p:bgPr>
        <a:solidFill>
          <a:srgbClr val="E1E0D4"/>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66725" y="830263"/>
            <a:ext cx="1449388" cy="966787"/>
          </a:xfrm>
          <a:prstGeom prst="rect">
            <a:avLst/>
          </a:prstGeom>
          <a:solidFill>
            <a:schemeClr val="tx1"/>
          </a:solidFill>
          <a:ln w="9525">
            <a:solidFill>
              <a:schemeClr val="tx1"/>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5" name="TextBox 4"/>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6" name="TextBox 5"/>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000000"/>
                </a:solidFill>
                <a:latin typeface="Arial"/>
                <a:cs typeface="Arial"/>
              </a:rPr>
              <a:t>PART 3</a:t>
            </a:r>
          </a:p>
          <a:p>
            <a:pPr eaLnBrk="1" hangingPunct="1">
              <a:defRPr/>
            </a:pPr>
            <a:r>
              <a:rPr lang="en-US" sz="1400" b="1" dirty="0">
                <a:solidFill>
                  <a:srgbClr val="000000"/>
                </a:solidFill>
                <a:latin typeface="Arial"/>
                <a:cs typeface="Arial"/>
              </a:rPr>
              <a:t>HISTORY AND CONTEXT</a:t>
            </a:r>
          </a:p>
        </p:txBody>
      </p:sp>
      <p:sp>
        <p:nvSpPr>
          <p:cNvPr id="7" name="Rectangle 6"/>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8" name="Date Placeholder 3"/>
          <p:cNvSpPr txBox="1">
            <a:spLocks/>
          </p:cNvSpPr>
          <p:nvPr userDrawn="1"/>
        </p:nvSpPr>
        <p:spPr bwMode="auto">
          <a:xfrm>
            <a:off x="4783138" y="2540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cs typeface="+mn-cs"/>
              </a:rPr>
              <a:t>Chapter 3.4  </a:t>
            </a:r>
            <a:r>
              <a:rPr lang="en-US" sz="900" b="1">
                <a:cs typeface="+mn-cs"/>
              </a:rPr>
              <a:t>Art of the Americas</a:t>
            </a:r>
          </a:p>
        </p:txBody>
      </p:sp>
      <p:sp>
        <p:nvSpPr>
          <p:cNvPr id="13" name="Title 1"/>
          <p:cNvSpPr>
            <a:spLocks noGrp="1"/>
          </p:cNvSpPr>
          <p:nvPr>
            <p:ph type="title"/>
          </p:nvPr>
        </p:nvSpPr>
        <p:spPr>
          <a:xfrm>
            <a:off x="1963393" y="802641"/>
            <a:ext cx="7062073" cy="1068492"/>
          </a:xfrm>
        </p:spPr>
        <p:txBody>
          <a:bodyPr/>
          <a:lstStyle>
            <a:lvl1pPr algn="l">
              <a:defRPr sz="4400">
                <a:solidFill>
                  <a:schemeClr val="tx1">
                    <a:lumMod val="85000"/>
                    <a:lumOff val="15000"/>
                  </a:schemeClr>
                </a:solidFill>
                <a:effectLst/>
              </a:defRPr>
            </a:lvl1pPr>
          </a:lstStyle>
          <a:p>
            <a:r>
              <a:rPr lang="en-GB" dirty="0"/>
              <a:t>Click to edit Master title style</a:t>
            </a:r>
            <a:endParaRPr lang="en-US" dirty="0"/>
          </a:p>
        </p:txBody>
      </p:sp>
      <p:sp>
        <p:nvSpPr>
          <p:cNvPr id="14" name="Content Placeholder 2"/>
          <p:cNvSpPr>
            <a:spLocks noGrp="1"/>
          </p:cNvSpPr>
          <p:nvPr>
            <p:ph idx="1"/>
          </p:nvPr>
        </p:nvSpPr>
        <p:spPr>
          <a:xfrm>
            <a:off x="457200" y="2012015"/>
            <a:ext cx="8229600" cy="4451105"/>
          </a:xfrm>
        </p:spPr>
        <p:txBody>
          <a:bodyPr/>
          <a:lstStyle>
            <a:lvl1pPr>
              <a:spcAft>
                <a:spcPts val="800"/>
              </a:spcAft>
              <a:buClr>
                <a:srgbClr val="0EB263"/>
              </a:buClr>
              <a:defRPr sz="3600" baseline="0">
                <a:solidFill>
                  <a:schemeClr val="tx1">
                    <a:lumMod val="85000"/>
                    <a:lumOff val="15000"/>
                  </a:schemeClr>
                </a:solidFill>
              </a:defRPr>
            </a:lvl1pPr>
            <a:lvl2pPr>
              <a:spcAft>
                <a:spcPts val="800"/>
              </a:spcAft>
              <a:buClr>
                <a:srgbClr val="0EB263"/>
              </a:buClr>
              <a:defRPr sz="3600">
                <a:solidFill>
                  <a:schemeClr val="tx1">
                    <a:lumMod val="85000"/>
                    <a:lumOff val="15000"/>
                  </a:schemeClr>
                </a:solidFill>
              </a:defRPr>
            </a:lvl2pPr>
            <a:lvl3pPr>
              <a:spcAft>
                <a:spcPts val="800"/>
              </a:spcAft>
              <a:buClr>
                <a:srgbClr val="0EB263"/>
              </a:buClr>
              <a:defRPr sz="3600">
                <a:solidFill>
                  <a:schemeClr val="tx1">
                    <a:lumMod val="85000"/>
                    <a:lumOff val="15000"/>
                  </a:schemeClr>
                </a:solidFill>
              </a:defRPr>
            </a:lvl3pPr>
            <a:lvl4pPr>
              <a:spcAft>
                <a:spcPts val="800"/>
              </a:spcAft>
              <a:buClr>
                <a:srgbClr val="0EB263"/>
              </a:buClr>
              <a:defRPr sz="3600">
                <a:solidFill>
                  <a:schemeClr val="tx1">
                    <a:lumMod val="85000"/>
                    <a:lumOff val="15000"/>
                  </a:schemeClr>
                </a:solidFill>
              </a:defRPr>
            </a:lvl4pPr>
            <a:lvl5pPr>
              <a:spcAft>
                <a:spcPts val="800"/>
              </a:spcAft>
              <a:buClr>
                <a:srgbClr val="0EB263"/>
              </a:buClr>
              <a:defRPr sz="360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21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cus Art Horizontal">
    <p:bg>
      <p:bgPr>
        <a:solidFill>
          <a:srgbClr val="E1E0D4"/>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6335319"/>
            <a:ext cx="9144000" cy="522681"/>
          </a:xfrm>
          <a:noFill/>
          <a:ln w="0" cap="flat" cmpd="sng" algn="ctr">
            <a:noFill/>
            <a:prstDash val="solid"/>
            <a:miter lim="800000"/>
            <a:headEnd type="none" w="med" len="med"/>
            <a:tailEnd type="none" w="med" len="med"/>
          </a:ln>
        </p:spPr>
        <p:txBody>
          <a:bodyPr/>
          <a:lstStyle>
            <a:lvl1pPr marL="0" indent="0">
              <a:buSzPct val="75000"/>
              <a:buFontTx/>
              <a:buNone/>
              <a:defRPr sz="1200" b="0">
                <a:solidFill>
                  <a:schemeClr val="tx1">
                    <a:lumMod val="85000"/>
                    <a:lumOff val="1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lnSpc>
                <a:spcPct val="90000"/>
              </a:lnSpc>
              <a:defRPr>
                <a:solidFill>
                  <a:srgbClr val="000000"/>
                </a:solidFill>
              </a:defRPr>
            </a:lvl1pPr>
          </a:lstStyle>
          <a:p>
            <a:r>
              <a:rPr lang="en-GB" dirty="0"/>
              <a:t>Click to edit Master title style</a:t>
            </a:r>
            <a:endParaRPr lang="en-US" dirty="0"/>
          </a:p>
        </p:txBody>
      </p:sp>
    </p:spTree>
    <p:extLst>
      <p:ext uri="{BB962C8B-B14F-4D97-AF65-F5344CB8AC3E}">
        <p14:creationId xmlns:p14="http://schemas.microsoft.com/office/powerpoint/2010/main" val="2346051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cus Art Vertical">
    <p:bg>
      <p:bgPr>
        <a:solidFill>
          <a:srgbClr val="E1E0D4"/>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2668131"/>
            <a:ext cx="2130539" cy="4152586"/>
          </a:xfrm>
          <a:noFill/>
          <a:ln w="0" cap="flat" cmpd="sng" algn="ctr">
            <a:noFill/>
            <a:prstDash val="solid"/>
            <a:miter lim="800000"/>
            <a:headEnd type="none" w="med" len="med"/>
            <a:tailEnd type="none" w="med" len="med"/>
          </a:ln>
        </p:spPr>
        <p:txBody>
          <a:bodyPr anchor="b"/>
          <a:lstStyle>
            <a:lvl1pPr marL="0" indent="0">
              <a:spcBef>
                <a:spcPts val="200"/>
              </a:spcBef>
              <a:buSzPct val="75000"/>
              <a:buFontTx/>
              <a:buNone/>
              <a:defRPr sz="1200" b="0">
                <a:solidFill>
                  <a:schemeClr val="tx1">
                    <a:lumMod val="85000"/>
                    <a:lumOff val="1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lnSpc>
                <a:spcPct val="90000"/>
              </a:lnSpc>
              <a:defRPr>
                <a:solidFill>
                  <a:srgbClr val="000000"/>
                </a:solidFill>
              </a:defRPr>
            </a:lvl1pPr>
          </a:lstStyle>
          <a:p>
            <a:r>
              <a:rPr lang="en-GB" dirty="0"/>
              <a:t>Click to edit Master title style</a:t>
            </a:r>
            <a:endParaRPr lang="en-US" dirty="0"/>
          </a:p>
        </p:txBody>
      </p:sp>
    </p:spTree>
    <p:extLst>
      <p:ext uri="{BB962C8B-B14F-4D97-AF65-F5344CB8AC3E}">
        <p14:creationId xmlns:p14="http://schemas.microsoft.com/office/powerpoint/2010/main" val="2530614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s">
    <p:bg>
      <p:bgPr>
        <a:solidFill>
          <a:schemeClr val="bg1"/>
        </a:solidFill>
        <a:effectLst/>
      </p:bgPr>
    </p:bg>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373063" y="6621463"/>
            <a:ext cx="67256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4" name="TextBox 3"/>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5" name="Rectangle 4"/>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7"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6" name="Title 5"/>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3405872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ideo-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3063" y="6621463"/>
            <a:ext cx="67256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5" name="Rectangle 4"/>
          <p:cNvSpPr>
            <a:spLocks noChangeArrowheads="1"/>
          </p:cNvSpPr>
          <p:nvPr userDrawn="1"/>
        </p:nvSpPr>
        <p:spPr bwMode="auto">
          <a:xfrm>
            <a:off x="517525" y="1423988"/>
            <a:ext cx="2441575" cy="1646237"/>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6" name="TextBox 5"/>
          <p:cNvSpPr txBox="1">
            <a:spLocks noChangeArrowheads="1"/>
          </p:cNvSpPr>
          <p:nvPr userDrawn="1"/>
        </p:nvSpPr>
        <p:spPr bwMode="auto">
          <a:xfrm>
            <a:off x="2954338" y="1339850"/>
            <a:ext cx="23050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7" name="TextBox 6"/>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8" name="Rectangle 7"/>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9"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15" name="Content Placeholder 2"/>
          <p:cNvSpPr>
            <a:spLocks noGrp="1"/>
          </p:cNvSpPr>
          <p:nvPr>
            <p:ph idx="15"/>
          </p:nvPr>
        </p:nvSpPr>
        <p:spPr>
          <a:xfrm>
            <a:off x="2913017" y="2900737"/>
            <a:ext cx="5740400" cy="438767"/>
          </a:xfrm>
        </p:spPr>
        <p:txBody>
          <a:bodyPr/>
          <a:lstStyle>
            <a:lvl1pPr marL="0" indent="0">
              <a:lnSpc>
                <a:spcPct val="100000"/>
              </a:lnSpc>
              <a:spcBef>
                <a:spcPts val="0"/>
              </a:spcBef>
              <a:spcAft>
                <a:spcPts val="0"/>
              </a:spcAft>
              <a:buNone/>
              <a:defRPr sz="1200" b="1" i="0">
                <a:solidFill>
                  <a:schemeClr val="tx1">
                    <a:lumMod val="50000"/>
                    <a:lumOff val="50000"/>
                  </a:schemeClr>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17" name="Title 16"/>
          <p:cNvSpPr>
            <a:spLocks noGrp="1"/>
          </p:cNvSpPr>
          <p:nvPr>
            <p:ph type="title"/>
          </p:nvPr>
        </p:nvSpPr>
        <p:spPr>
          <a:xfrm>
            <a:off x="2918513" y="2122653"/>
            <a:ext cx="5835033" cy="680508"/>
          </a:xfrm>
        </p:spPr>
        <p:txBody>
          <a:bodyPr anchor="b"/>
          <a:lstStyle>
            <a:lvl1pPr algn="l">
              <a:lnSpc>
                <a:spcPct val="90000"/>
              </a:lnSpc>
              <a:defRPr sz="4400" b="1" i="0">
                <a:solidFill>
                  <a:srgbClr val="23A54C"/>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146321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ideo-2">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3063" y="6621463"/>
            <a:ext cx="67256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6" name="Rectangle 5"/>
          <p:cNvSpPr>
            <a:spLocks noChangeArrowheads="1"/>
          </p:cNvSpPr>
          <p:nvPr userDrawn="1"/>
        </p:nvSpPr>
        <p:spPr bwMode="auto">
          <a:xfrm>
            <a:off x="517525" y="1423988"/>
            <a:ext cx="2441575" cy="1646237"/>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7" name="TextBox 6"/>
          <p:cNvSpPr txBox="1">
            <a:spLocks noChangeArrowheads="1"/>
          </p:cNvSpPr>
          <p:nvPr userDrawn="1"/>
        </p:nvSpPr>
        <p:spPr bwMode="auto">
          <a:xfrm>
            <a:off x="2954338" y="1339850"/>
            <a:ext cx="23050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8" name="Rectangle 7"/>
          <p:cNvSpPr>
            <a:spLocks noChangeArrowheads="1"/>
          </p:cNvSpPr>
          <p:nvPr userDrawn="1"/>
        </p:nvSpPr>
        <p:spPr bwMode="auto">
          <a:xfrm>
            <a:off x="517525" y="3771900"/>
            <a:ext cx="2441575" cy="1646238"/>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9" name="TextBox 6"/>
          <p:cNvSpPr txBox="1">
            <a:spLocks noChangeArrowheads="1"/>
          </p:cNvSpPr>
          <p:nvPr userDrawn="1"/>
        </p:nvSpPr>
        <p:spPr bwMode="auto">
          <a:xfrm>
            <a:off x="2954338" y="3679825"/>
            <a:ext cx="23050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10" name="TextBox 9"/>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11" name="Rectangle 10"/>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12"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33" name="Content Placeholder 2"/>
          <p:cNvSpPr>
            <a:spLocks noGrp="1"/>
          </p:cNvSpPr>
          <p:nvPr>
            <p:ph idx="13"/>
          </p:nvPr>
        </p:nvSpPr>
        <p:spPr>
          <a:xfrm>
            <a:off x="2946400" y="3848401"/>
            <a:ext cx="5740400" cy="414785"/>
          </a:xfrm>
        </p:spPr>
        <p:txBody>
          <a:bodyPr/>
          <a:lstStyle>
            <a:lvl1pPr marL="0" indent="0">
              <a:spcAft>
                <a:spcPts val="0"/>
              </a:spcAft>
              <a:buNone/>
              <a:defRPr sz="2200" b="1" i="1">
                <a:solidFill>
                  <a:srgbClr val="23A54C"/>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35" name="Content Placeholder 2"/>
          <p:cNvSpPr>
            <a:spLocks noGrp="1"/>
          </p:cNvSpPr>
          <p:nvPr>
            <p:ph idx="15"/>
          </p:nvPr>
        </p:nvSpPr>
        <p:spPr>
          <a:xfrm>
            <a:off x="2940041" y="1504983"/>
            <a:ext cx="5740400" cy="438767"/>
          </a:xfrm>
        </p:spPr>
        <p:txBody>
          <a:bodyPr/>
          <a:lstStyle>
            <a:lvl1pPr marL="0" indent="0">
              <a:lnSpc>
                <a:spcPct val="100000"/>
              </a:lnSpc>
              <a:spcBef>
                <a:spcPts val="0"/>
              </a:spcBef>
              <a:spcAft>
                <a:spcPts val="0"/>
              </a:spcAft>
              <a:buNone/>
              <a:defRPr sz="2200" b="1" i="1">
                <a:solidFill>
                  <a:srgbClr val="23A54C"/>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20" name="Title 16"/>
          <p:cNvSpPr>
            <a:spLocks noGrp="1"/>
          </p:cNvSpPr>
          <p:nvPr>
            <p:ph type="title"/>
          </p:nvPr>
        </p:nvSpPr>
        <p:spPr>
          <a:xfrm>
            <a:off x="457200" y="661461"/>
            <a:ext cx="8242300" cy="680508"/>
          </a:xfrm>
        </p:spPr>
        <p:txBody>
          <a:bodyPr anchor="b"/>
          <a:lstStyle>
            <a:lvl1pPr algn="l">
              <a:lnSpc>
                <a:spcPct val="100000"/>
              </a:lnSpc>
              <a:defRPr sz="1400" b="1" i="0">
                <a:solidFill>
                  <a:srgbClr val="7F7F7F"/>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874096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cs typeface="+mn-cs"/>
              </a:rPr>
              <a:t>Gateways to Art: Understanding the Visual Arts</a:t>
            </a:r>
            <a:r>
              <a:rPr lang="en-US" sz="900" b="1" dirty="0">
                <a:solidFill>
                  <a:srgbClr val="7F7F7F"/>
                </a:solidFill>
                <a:cs typeface="+mn-cs"/>
              </a:rPr>
              <a:t>, Third Edition, </a:t>
            </a:r>
            <a:r>
              <a:rPr lang="en-US" sz="900" dirty="0">
                <a:solidFill>
                  <a:srgbClr val="7F7F7F"/>
                </a:solidFill>
                <a:cs typeface="+mn-cs"/>
              </a:rPr>
              <a:t>Debra J. </a:t>
            </a:r>
            <a:r>
              <a:rPr lang="en-US" sz="900" dirty="0" err="1">
                <a:solidFill>
                  <a:srgbClr val="7F7F7F"/>
                </a:solidFill>
                <a:cs typeface="+mn-cs"/>
              </a:rPr>
              <a:t>DeWitte</a:t>
            </a:r>
            <a:r>
              <a:rPr lang="en-US" sz="900" dirty="0">
                <a:solidFill>
                  <a:srgbClr val="7F7F7F"/>
                </a:solidFill>
                <a:cs typeface="+mn-cs"/>
              </a:rPr>
              <a:t>, Ralph M. </a:t>
            </a:r>
            <a:r>
              <a:rPr lang="en-US" sz="900" dirty="0" err="1">
                <a:solidFill>
                  <a:srgbClr val="7F7F7F"/>
                </a:solidFill>
                <a:cs typeface="+mn-cs"/>
              </a:rPr>
              <a:t>Larmann</a:t>
            </a:r>
            <a:r>
              <a:rPr lang="en-US" sz="900" dirty="0">
                <a:solidFill>
                  <a:srgbClr val="7F7F7F"/>
                </a:solidFill>
                <a:cs typeface="+mn-cs"/>
              </a:rPr>
              <a:t>, and M. Kathryn Shields</a:t>
            </a:r>
          </a:p>
        </p:txBody>
      </p:sp>
      <p:sp>
        <p:nvSpPr>
          <p:cNvPr id="5" name="TextBox 4"/>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6" name="Rectangle 5"/>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0EB263"/>
              </a:solidFill>
              <a:latin typeface="Arial"/>
              <a:cs typeface="+mn-cs"/>
            </a:endParaRPr>
          </a:p>
        </p:txBody>
      </p:sp>
      <p:sp>
        <p:nvSpPr>
          <p:cNvPr id="7"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lvl1pPr>
              <a:spcAft>
                <a:spcPts val="800"/>
              </a:spcAft>
              <a:buClr>
                <a:srgbClr val="0EB263"/>
              </a:buClr>
              <a:defRPr sz="3600"/>
            </a:lvl1pPr>
            <a:lvl2pPr>
              <a:spcAft>
                <a:spcPts val="800"/>
              </a:spcAft>
              <a:buClr>
                <a:srgbClr val="0EB263"/>
              </a:buClr>
              <a:defRPr sz="3600"/>
            </a:lvl2pPr>
            <a:lvl3pPr>
              <a:spcAft>
                <a:spcPts val="800"/>
              </a:spcAft>
              <a:buClr>
                <a:srgbClr val="0EB263"/>
              </a:buClr>
              <a:defRPr sz="3600"/>
            </a:lvl3pPr>
            <a:lvl4pPr>
              <a:spcAft>
                <a:spcPts val="800"/>
              </a:spcAft>
              <a:buClr>
                <a:srgbClr val="0EB263"/>
              </a:buClr>
              <a:defRPr sz="3600"/>
            </a:lvl4pPr>
            <a:lvl5pPr>
              <a:spcAft>
                <a:spcPts val="800"/>
              </a:spcAft>
              <a:buClr>
                <a:srgbClr val="0EB263"/>
              </a:buCl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69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Video-3">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373063" y="6621463"/>
            <a:ext cx="67256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7" name="Rectangle 6"/>
          <p:cNvSpPr>
            <a:spLocks noChangeArrowheads="1"/>
          </p:cNvSpPr>
          <p:nvPr userDrawn="1"/>
        </p:nvSpPr>
        <p:spPr bwMode="auto">
          <a:xfrm>
            <a:off x="517525" y="862013"/>
            <a:ext cx="2441575" cy="1646237"/>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8" name="TextBox 6"/>
          <p:cNvSpPr txBox="1">
            <a:spLocks noChangeArrowheads="1"/>
          </p:cNvSpPr>
          <p:nvPr userDrawn="1"/>
        </p:nvSpPr>
        <p:spPr bwMode="auto">
          <a:xfrm>
            <a:off x="2954338" y="777875"/>
            <a:ext cx="23050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9" name="Rectangle 8"/>
          <p:cNvSpPr>
            <a:spLocks noChangeArrowheads="1"/>
          </p:cNvSpPr>
          <p:nvPr userDrawn="1"/>
        </p:nvSpPr>
        <p:spPr bwMode="auto">
          <a:xfrm>
            <a:off x="517525" y="2798763"/>
            <a:ext cx="2441575" cy="1646237"/>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10" name="Rectangle 9"/>
          <p:cNvSpPr>
            <a:spLocks noChangeArrowheads="1"/>
          </p:cNvSpPr>
          <p:nvPr userDrawn="1"/>
        </p:nvSpPr>
        <p:spPr bwMode="auto">
          <a:xfrm>
            <a:off x="511175" y="4751388"/>
            <a:ext cx="2441575" cy="1646237"/>
          </a:xfrm>
          <a:prstGeom prst="rect">
            <a:avLst/>
          </a:prstGeom>
          <a:solidFill>
            <a:schemeClr val="tx1"/>
          </a:solidFill>
          <a:ln w="9525">
            <a:solidFill>
              <a:srgbClr val="595959"/>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11" name="TextBox 6"/>
          <p:cNvSpPr txBox="1">
            <a:spLocks noChangeArrowheads="1"/>
          </p:cNvSpPr>
          <p:nvPr userDrawn="1"/>
        </p:nvSpPr>
        <p:spPr bwMode="auto">
          <a:xfrm>
            <a:off x="2954338" y="2706688"/>
            <a:ext cx="23050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12" name="TextBox 6"/>
          <p:cNvSpPr txBox="1">
            <a:spLocks noChangeArrowheads="1"/>
          </p:cNvSpPr>
          <p:nvPr userDrawn="1"/>
        </p:nvSpPr>
        <p:spPr bwMode="auto">
          <a:xfrm>
            <a:off x="2954338" y="4665663"/>
            <a:ext cx="23050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200" b="1">
                <a:solidFill>
                  <a:srgbClr val="595959"/>
                </a:solidFill>
                <a:cs typeface="+mn-cs"/>
              </a:rPr>
              <a:t>Video:</a:t>
            </a:r>
          </a:p>
        </p:txBody>
      </p:sp>
      <p:sp>
        <p:nvSpPr>
          <p:cNvPr id="13" name="TextBox 12"/>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14" name="Rectangle 13"/>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15"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33" name="Content Placeholder 2"/>
          <p:cNvSpPr>
            <a:spLocks noGrp="1"/>
          </p:cNvSpPr>
          <p:nvPr>
            <p:ph idx="13"/>
          </p:nvPr>
        </p:nvSpPr>
        <p:spPr>
          <a:xfrm>
            <a:off x="2946400" y="2874761"/>
            <a:ext cx="5740400" cy="414785"/>
          </a:xfrm>
        </p:spPr>
        <p:txBody>
          <a:bodyPr/>
          <a:lstStyle>
            <a:lvl1pPr marL="0" indent="0">
              <a:spcBef>
                <a:spcPts val="0"/>
              </a:spcBef>
              <a:spcAft>
                <a:spcPts val="0"/>
              </a:spcAft>
              <a:buNone/>
              <a:defRPr sz="2200" b="1" i="1">
                <a:solidFill>
                  <a:srgbClr val="23A54C"/>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34" name="Content Placeholder 2"/>
          <p:cNvSpPr>
            <a:spLocks noGrp="1"/>
          </p:cNvSpPr>
          <p:nvPr>
            <p:ph idx="14"/>
          </p:nvPr>
        </p:nvSpPr>
        <p:spPr>
          <a:xfrm>
            <a:off x="2928760" y="4834377"/>
            <a:ext cx="5740400" cy="414787"/>
          </a:xfrm>
        </p:spPr>
        <p:txBody>
          <a:bodyPr/>
          <a:lstStyle>
            <a:lvl1pPr marL="0" indent="0">
              <a:spcBef>
                <a:spcPts val="0"/>
              </a:spcBef>
              <a:spcAft>
                <a:spcPts val="0"/>
              </a:spcAft>
              <a:buNone/>
              <a:defRPr sz="2200" i="1">
                <a:solidFill>
                  <a:srgbClr val="23A54C"/>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35" name="Content Placeholder 2"/>
          <p:cNvSpPr>
            <a:spLocks noGrp="1"/>
          </p:cNvSpPr>
          <p:nvPr>
            <p:ph idx="15"/>
          </p:nvPr>
        </p:nvSpPr>
        <p:spPr>
          <a:xfrm>
            <a:off x="2940041" y="944076"/>
            <a:ext cx="5740400" cy="438767"/>
          </a:xfrm>
        </p:spPr>
        <p:txBody>
          <a:bodyPr/>
          <a:lstStyle>
            <a:lvl1pPr marL="0" indent="0">
              <a:lnSpc>
                <a:spcPct val="100000"/>
              </a:lnSpc>
              <a:spcBef>
                <a:spcPts val="0"/>
              </a:spcBef>
              <a:spcAft>
                <a:spcPts val="0"/>
              </a:spcAft>
              <a:buNone/>
              <a:defRPr sz="2200" b="1" i="1">
                <a:solidFill>
                  <a:srgbClr val="23A54C"/>
                </a:solidFill>
              </a:defRPr>
            </a:lvl1pPr>
            <a:lvl2pPr>
              <a:spcAft>
                <a:spcPts val="400"/>
              </a:spcAft>
              <a:defRPr sz="2200" i="1">
                <a:solidFill>
                  <a:schemeClr val="accent6">
                    <a:lumMod val="75000"/>
                  </a:schemeClr>
                </a:solidFill>
              </a:defRPr>
            </a:lvl2pPr>
            <a:lvl3pPr>
              <a:spcAft>
                <a:spcPts val="800"/>
              </a:spcAft>
              <a:defRPr sz="1600"/>
            </a:lvl3pPr>
          </a:lstStyle>
          <a:p>
            <a:pPr lvl="0"/>
            <a:r>
              <a:rPr lang="en-US" dirty="0"/>
              <a:t>Click to edit Master text styles</a:t>
            </a:r>
          </a:p>
        </p:txBody>
      </p:sp>
      <p:sp>
        <p:nvSpPr>
          <p:cNvPr id="28" name="Title 16"/>
          <p:cNvSpPr>
            <a:spLocks noGrp="1"/>
          </p:cNvSpPr>
          <p:nvPr>
            <p:ph type="title"/>
          </p:nvPr>
        </p:nvSpPr>
        <p:spPr>
          <a:xfrm>
            <a:off x="2946400" y="229659"/>
            <a:ext cx="6007100" cy="574674"/>
          </a:xfrm>
        </p:spPr>
        <p:txBody>
          <a:bodyPr anchor="b"/>
          <a:lstStyle>
            <a:lvl1pPr algn="l">
              <a:lnSpc>
                <a:spcPct val="100000"/>
              </a:lnSpc>
              <a:defRPr sz="1400" b="1" i="0">
                <a:solidFill>
                  <a:srgbClr val="7F7F7F"/>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31261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Discussion Questions">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3063" y="6621463"/>
            <a:ext cx="67256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5" name="TextBox 4"/>
          <p:cNvSpPr txBox="1"/>
          <p:nvPr userDrawn="1"/>
        </p:nvSpPr>
        <p:spPr>
          <a:xfrm>
            <a:off x="7081838" y="6627813"/>
            <a:ext cx="2062162" cy="230187"/>
          </a:xfrm>
          <a:prstGeom prst="rect">
            <a:avLst/>
          </a:prstGeom>
          <a:noFill/>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GB" sz="900" dirty="0">
                <a:solidFill>
                  <a:srgbClr val="7F7F7F"/>
                </a:solidFill>
              </a:rPr>
              <a:t>Copyright © 2015 Thames &amp; Hudson </a:t>
            </a:r>
            <a:endParaRPr lang="en-US" sz="900" dirty="0">
              <a:solidFill>
                <a:srgbClr val="7F7F7F"/>
              </a:solidFill>
            </a:endParaRPr>
          </a:p>
        </p:txBody>
      </p:sp>
      <p:sp>
        <p:nvSpPr>
          <p:cNvPr id="6" name="TextBox 5"/>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7" name="Rectangle 6"/>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8"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lvl1pPr marL="457200" indent="-457200">
              <a:buClr>
                <a:srgbClr val="23A54C"/>
              </a:buClr>
              <a:buFont typeface="+mj-lt"/>
              <a:buAutoNum type="arabicPeriod"/>
              <a:defRPr sz="3600"/>
            </a:lvl1pPr>
            <a:lvl2pPr>
              <a:buClr>
                <a:srgbClr val="0C4398"/>
              </a:buClr>
              <a:defRPr sz="2000"/>
            </a:lvl2pPr>
            <a:lvl3pPr>
              <a:buClr>
                <a:srgbClr val="0C4398"/>
              </a:buClr>
              <a:defRPr sz="1800"/>
            </a:lvl3pPr>
            <a:lvl4pPr>
              <a:buClr>
                <a:srgbClr val="0C4398"/>
              </a:buClr>
              <a:defRPr sz="1600"/>
            </a:lvl4pPr>
            <a:lvl5pPr>
              <a:buClr>
                <a:srgbClr val="0C4398"/>
              </a:buClr>
              <a:defRPr sz="1400"/>
            </a:lvl5pPr>
          </a:lstStyle>
          <a:p>
            <a:pPr lvl="0"/>
            <a:r>
              <a:rPr lang="en-US" dirty="0"/>
              <a:t>Click to edit Master text styles</a:t>
            </a:r>
          </a:p>
        </p:txBody>
      </p:sp>
    </p:spTree>
    <p:extLst>
      <p:ext uri="{BB962C8B-B14F-4D97-AF65-F5344CB8AC3E}">
        <p14:creationId xmlns:p14="http://schemas.microsoft.com/office/powerpoint/2010/main" val="3814376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Info">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6116638" y="6642100"/>
            <a:ext cx="3027362"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800">
                <a:solidFill>
                  <a:srgbClr val="7F7F7F"/>
                </a:solidFill>
                <a:cs typeface="+mn-cs"/>
              </a:rPr>
              <a:t>PowerPoints developed by </a:t>
            </a:r>
            <a:r>
              <a:rPr lang="en-US" sz="800" i="1">
                <a:solidFill>
                  <a:srgbClr val="7F7F7F"/>
                </a:solidFill>
                <a:cs typeface="+mn-cs"/>
              </a:rPr>
              <a:t>CreativeMyndz Multimedia Studios</a:t>
            </a:r>
          </a:p>
        </p:txBody>
      </p:sp>
      <p:sp>
        <p:nvSpPr>
          <p:cNvPr id="4" name="TextBox 3"/>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5" name="Rectangle 4"/>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7"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6" name="Title 5"/>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40904746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Credits">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6116638" y="6642100"/>
            <a:ext cx="3027362"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800">
                <a:solidFill>
                  <a:srgbClr val="7F7F7F"/>
                </a:solidFill>
                <a:cs typeface="+mn-cs"/>
              </a:rPr>
              <a:t>PowerPoints developed by </a:t>
            </a:r>
            <a:r>
              <a:rPr lang="en-US" sz="800" i="1">
                <a:solidFill>
                  <a:srgbClr val="7F7F7F"/>
                </a:solidFill>
                <a:cs typeface="+mn-cs"/>
              </a:rPr>
              <a:t>CreativeMyndz Multimedia Studios</a:t>
            </a:r>
          </a:p>
        </p:txBody>
      </p:sp>
      <p:sp>
        <p:nvSpPr>
          <p:cNvPr id="5" name="TextBox 4"/>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7" name="Rectangle 6"/>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9"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6" name="Content Placeholder 2"/>
          <p:cNvSpPr>
            <a:spLocks noGrp="1"/>
          </p:cNvSpPr>
          <p:nvPr>
            <p:ph idx="1"/>
          </p:nvPr>
        </p:nvSpPr>
        <p:spPr>
          <a:xfrm>
            <a:off x="586316" y="1193800"/>
            <a:ext cx="8049683" cy="5461000"/>
          </a:xfrm>
        </p:spPr>
        <p:txBody>
          <a:bodyPr/>
          <a:lstStyle>
            <a:lvl1pPr marL="571500" indent="-571500">
              <a:spcBef>
                <a:spcPts val="0"/>
              </a:spcBef>
              <a:spcAft>
                <a:spcPts val="200"/>
              </a:spcAft>
              <a:buNone/>
              <a:defRPr sz="1200" b="0">
                <a:solidFill>
                  <a:srgbClr val="000000"/>
                </a:solidFill>
              </a:defRPr>
            </a:lvl1pPr>
            <a:lvl2pPr>
              <a:spcAft>
                <a:spcPts val="800"/>
              </a:spcAft>
              <a:buNone/>
              <a:defRPr/>
            </a:lvl2pPr>
            <a:lvl3pPr>
              <a:spcAft>
                <a:spcPts val="800"/>
              </a:spcAft>
              <a:buNone/>
              <a:defRPr/>
            </a:lvl3pPr>
          </a:lstStyle>
          <a:p>
            <a:pPr lvl="0"/>
            <a:r>
              <a:rPr lang="en-US" dirty="0"/>
              <a:t>Click to edit Master text styles</a:t>
            </a:r>
          </a:p>
        </p:txBody>
      </p:sp>
      <p:sp>
        <p:nvSpPr>
          <p:cNvPr id="8" name="Title 1"/>
          <p:cNvSpPr>
            <a:spLocks noGrp="1"/>
          </p:cNvSpPr>
          <p:nvPr>
            <p:ph type="title"/>
          </p:nvPr>
        </p:nvSpPr>
        <p:spPr>
          <a:xfrm>
            <a:off x="189163" y="663576"/>
            <a:ext cx="8954837" cy="517524"/>
          </a:xfrm>
        </p:spPr>
        <p:txBody>
          <a:bodyPr/>
          <a:lstStyle>
            <a:lvl1pPr>
              <a:lnSpc>
                <a:spcPct val="90000"/>
              </a:lnSpc>
              <a:defRPr sz="4400">
                <a:effectLst/>
              </a:defRPr>
            </a:lvl1pPr>
          </a:lstStyle>
          <a:p>
            <a:r>
              <a:rPr lang="en-US" dirty="0"/>
              <a:t>Click to edit Master title style</a:t>
            </a:r>
          </a:p>
        </p:txBody>
      </p:sp>
    </p:spTree>
    <p:extLst>
      <p:ext uri="{BB962C8B-B14F-4D97-AF65-F5344CB8AC3E}">
        <p14:creationId xmlns:p14="http://schemas.microsoft.com/office/powerpoint/2010/main" val="15972046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8F87977-F10D-49E1-80DD-9A1FCC845887}" type="slidenum">
              <a:rPr lang="en-US" altLang="en-US"/>
              <a:pPr>
                <a:defRPr/>
              </a:pPr>
              <a:t>‹#›</a:t>
            </a:fld>
            <a:endParaRPr lang="en-US" altLang="en-US"/>
          </a:p>
        </p:txBody>
      </p:sp>
    </p:spTree>
    <p:extLst>
      <p:ext uri="{BB962C8B-B14F-4D97-AF65-F5344CB8AC3E}">
        <p14:creationId xmlns:p14="http://schemas.microsoft.com/office/powerpoint/2010/main" val="13330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twork Horizontal">
    <p:bg>
      <p:bgPr>
        <a:solidFill>
          <a:schemeClr val="tx1"/>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6335319"/>
            <a:ext cx="9144000" cy="522681"/>
          </a:xfrm>
          <a:noFill/>
          <a:ln w="0" cap="flat" cmpd="sng" algn="ctr">
            <a:noFill/>
            <a:prstDash val="solid"/>
            <a:miter lim="800000"/>
            <a:headEnd type="none" w="med" len="med"/>
            <a:tailEnd type="none" w="med" len="med"/>
          </a:ln>
        </p:spPr>
        <p:txBody>
          <a:bodyPr/>
          <a:lstStyle>
            <a:lvl1pPr marL="0" indent="0">
              <a:buSzPct val="75000"/>
              <a:buFontTx/>
              <a:buNone/>
              <a:defRPr sz="1200" b="0">
                <a:solidFill>
                  <a:schemeClr val="bg1">
                    <a:lumMod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lnSpc>
                <a:spcPct val="90000"/>
              </a:lnSpc>
              <a:defRPr>
                <a:solidFill>
                  <a:schemeClr val="bg1">
                    <a:lumMod val="75000"/>
                  </a:schemeClr>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844991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twork Vertical">
    <p:bg>
      <p:bgPr>
        <a:solidFill>
          <a:schemeClr val="tx1"/>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2668131"/>
            <a:ext cx="2130539" cy="4152586"/>
          </a:xfrm>
          <a:noFill/>
          <a:ln w="0" cap="flat" cmpd="sng" algn="ctr">
            <a:solidFill>
              <a:schemeClr val="tx1"/>
            </a:solidFill>
            <a:prstDash val="solid"/>
            <a:miter lim="800000"/>
            <a:headEnd type="none" w="med" len="med"/>
            <a:tailEnd type="none" w="med" len="med"/>
          </a:ln>
        </p:spPr>
        <p:txBody>
          <a:bodyPr anchor="b"/>
          <a:lstStyle>
            <a:lvl1pPr marL="0" indent="0">
              <a:spcBef>
                <a:spcPts val="200"/>
              </a:spcBef>
              <a:buSzPct val="75000"/>
              <a:buFontTx/>
              <a:buNone/>
              <a:defRPr sz="1200" b="0">
                <a:solidFill>
                  <a:schemeClr val="bg1">
                    <a:lumMod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defRPr>
                <a:solidFill>
                  <a:srgbClr val="BFBFBF"/>
                </a:solidFill>
              </a:defRPr>
            </a:lvl1pPr>
          </a:lstStyle>
          <a:p>
            <a:r>
              <a:rPr lang="en-GB" dirty="0"/>
              <a:t>Click to edit Master title style</a:t>
            </a:r>
            <a:endParaRPr lang="en-US" dirty="0"/>
          </a:p>
        </p:txBody>
      </p:sp>
    </p:spTree>
    <p:extLst>
      <p:ext uri="{BB962C8B-B14F-4D97-AF65-F5344CB8AC3E}">
        <p14:creationId xmlns:p14="http://schemas.microsoft.com/office/powerpoint/2010/main" val="89412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twork Info">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66725" y="830263"/>
            <a:ext cx="1449388" cy="966787"/>
          </a:xfrm>
          <a:prstGeom prst="rect">
            <a:avLst/>
          </a:prstGeom>
          <a:solidFill>
            <a:schemeClr val="tx1"/>
          </a:solidFill>
          <a:ln w="9525">
            <a:solidFill>
              <a:schemeClr val="tx1"/>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5" name="TextBox 4"/>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6" name="TextBox 5"/>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rgbClr val="A6A6A6"/>
                </a:solidFill>
                <a:latin typeface="Arial"/>
                <a:cs typeface="Arial"/>
              </a:rPr>
              <a:t>PART 3</a:t>
            </a:r>
          </a:p>
          <a:p>
            <a:pPr eaLnBrk="1" hangingPunct="1">
              <a:defRPr/>
            </a:pPr>
            <a:r>
              <a:rPr lang="en-US" sz="1400" b="1" dirty="0">
                <a:solidFill>
                  <a:srgbClr val="A6A6A6"/>
                </a:solidFill>
                <a:latin typeface="Arial"/>
                <a:cs typeface="Arial"/>
              </a:rPr>
              <a:t>HISTORY AND CONTEXT</a:t>
            </a:r>
          </a:p>
        </p:txBody>
      </p:sp>
      <p:sp>
        <p:nvSpPr>
          <p:cNvPr id="7" name="Rectangle 6"/>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8"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7F7F7F"/>
                </a:solidFill>
                <a:cs typeface="+mn-cs"/>
              </a:rPr>
              <a:t>Chapter 3.4  </a:t>
            </a:r>
            <a:r>
              <a:rPr lang="en-US" sz="900" b="1">
                <a:solidFill>
                  <a:srgbClr val="7F7F7F"/>
                </a:solidFill>
                <a:cs typeface="+mn-cs"/>
              </a:rPr>
              <a:t>Art of the Americas</a:t>
            </a:r>
          </a:p>
        </p:txBody>
      </p:sp>
      <p:sp>
        <p:nvSpPr>
          <p:cNvPr id="13" name="Title 1"/>
          <p:cNvSpPr>
            <a:spLocks noGrp="1"/>
          </p:cNvSpPr>
          <p:nvPr>
            <p:ph type="title"/>
          </p:nvPr>
        </p:nvSpPr>
        <p:spPr>
          <a:xfrm>
            <a:off x="1963394" y="812801"/>
            <a:ext cx="6723406" cy="1003300"/>
          </a:xfrm>
        </p:spPr>
        <p:txBody>
          <a:bodyPr/>
          <a:lstStyle>
            <a:lvl1pPr algn="l">
              <a:defRPr sz="4400">
                <a:effectLst/>
              </a:defRPr>
            </a:lvl1pPr>
          </a:lstStyle>
          <a:p>
            <a:r>
              <a:rPr lang="en-GB" dirty="0"/>
              <a:t>Click to edit Master title style</a:t>
            </a:r>
            <a:endParaRPr lang="en-US" dirty="0"/>
          </a:p>
        </p:txBody>
      </p:sp>
      <p:sp>
        <p:nvSpPr>
          <p:cNvPr id="14" name="Content Placeholder 2"/>
          <p:cNvSpPr>
            <a:spLocks noGrp="1"/>
          </p:cNvSpPr>
          <p:nvPr>
            <p:ph idx="1"/>
          </p:nvPr>
        </p:nvSpPr>
        <p:spPr>
          <a:xfrm>
            <a:off x="457200" y="1851142"/>
            <a:ext cx="8229600" cy="4451105"/>
          </a:xfrm>
        </p:spPr>
        <p:txBody>
          <a:bodyPr/>
          <a:lstStyle>
            <a:lvl1pPr>
              <a:spcAft>
                <a:spcPts val="800"/>
              </a:spcAft>
              <a:buClr>
                <a:srgbClr val="0EB263"/>
              </a:buClr>
              <a:defRPr sz="3600"/>
            </a:lvl1pPr>
            <a:lvl2pPr>
              <a:spcAft>
                <a:spcPts val="800"/>
              </a:spcAft>
              <a:buClr>
                <a:srgbClr val="0EB263"/>
              </a:buClr>
              <a:defRPr sz="3600"/>
            </a:lvl2pPr>
            <a:lvl3pPr>
              <a:spcAft>
                <a:spcPts val="800"/>
              </a:spcAft>
              <a:buClr>
                <a:srgbClr val="0EB263"/>
              </a:buClr>
              <a:defRPr sz="3600"/>
            </a:lvl3pPr>
            <a:lvl4pPr>
              <a:spcAft>
                <a:spcPts val="800"/>
              </a:spcAft>
              <a:buClr>
                <a:srgbClr val="0EB263"/>
              </a:buClr>
              <a:defRPr sz="3600"/>
            </a:lvl4pPr>
            <a:lvl5pPr>
              <a:spcAft>
                <a:spcPts val="800"/>
              </a:spcAft>
              <a:buClr>
                <a:srgbClr val="0EB263"/>
              </a:buCl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756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teway Artwork Info">
    <p:bg>
      <p:bgPr>
        <a:solidFill>
          <a:srgbClr val="00587E"/>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66725" y="830263"/>
            <a:ext cx="1449388" cy="966787"/>
          </a:xfrm>
          <a:prstGeom prst="rect">
            <a:avLst/>
          </a:prstGeom>
          <a:solidFill>
            <a:schemeClr val="tx1"/>
          </a:solidFill>
          <a:ln w="9525">
            <a:solidFill>
              <a:schemeClr val="tx1"/>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5" name="TextBox 4"/>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chemeClr val="bg1"/>
                </a:solidFill>
              </a:rPr>
              <a:t>Gateways to Art: Understanding the Visual Arts</a:t>
            </a:r>
            <a:r>
              <a:rPr lang="en-US" sz="900" b="1" dirty="0">
                <a:solidFill>
                  <a:schemeClr val="bg1"/>
                </a:solidFill>
              </a:rPr>
              <a:t>, Third Edition, </a:t>
            </a:r>
            <a:r>
              <a:rPr lang="en-US" sz="900" dirty="0">
                <a:solidFill>
                  <a:schemeClr val="bg1"/>
                </a:solidFill>
              </a:rPr>
              <a:t>Debra J. </a:t>
            </a:r>
            <a:r>
              <a:rPr lang="en-US" sz="900" dirty="0" err="1">
                <a:solidFill>
                  <a:schemeClr val="bg1"/>
                </a:solidFill>
              </a:rPr>
              <a:t>DeWitte</a:t>
            </a:r>
            <a:r>
              <a:rPr lang="en-US" sz="900" dirty="0">
                <a:solidFill>
                  <a:schemeClr val="bg1"/>
                </a:solidFill>
              </a:rPr>
              <a:t>, Ralph M. </a:t>
            </a:r>
            <a:r>
              <a:rPr lang="en-US" sz="900" dirty="0" err="1">
                <a:solidFill>
                  <a:schemeClr val="bg1"/>
                </a:solidFill>
              </a:rPr>
              <a:t>Larmann</a:t>
            </a:r>
            <a:r>
              <a:rPr lang="en-US" sz="900" dirty="0">
                <a:solidFill>
                  <a:schemeClr val="bg1"/>
                </a:solidFill>
              </a:rPr>
              <a:t>, and M. Kathryn Shields</a:t>
            </a:r>
          </a:p>
        </p:txBody>
      </p:sp>
      <p:sp>
        <p:nvSpPr>
          <p:cNvPr id="6" name="TextBox 5"/>
          <p:cNvSpPr txBox="1">
            <a:spLocks noChangeArrowheads="1"/>
          </p:cNvSpPr>
          <p:nvPr userDrawn="1"/>
        </p:nvSpPr>
        <p:spPr bwMode="auto">
          <a:xfrm>
            <a:off x="1973263" y="715963"/>
            <a:ext cx="33353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800" b="1" dirty="0">
                <a:solidFill>
                  <a:srgbClr val="D9D9D9"/>
                </a:solidFill>
                <a:latin typeface="Arial"/>
                <a:cs typeface="Arial"/>
              </a:rPr>
              <a:t>Gateway to Art:</a:t>
            </a:r>
          </a:p>
        </p:txBody>
      </p:sp>
      <p:sp>
        <p:nvSpPr>
          <p:cNvPr id="7" name="TextBox 6"/>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solidFill>
                  <a:schemeClr val="bg1"/>
                </a:solidFill>
                <a:latin typeface="Arial"/>
                <a:cs typeface="Arial"/>
              </a:rPr>
              <a:t>PART 3</a:t>
            </a:r>
          </a:p>
          <a:p>
            <a:pPr eaLnBrk="1" hangingPunct="1">
              <a:defRPr/>
            </a:pPr>
            <a:r>
              <a:rPr lang="en-US" sz="1400" b="1" dirty="0">
                <a:solidFill>
                  <a:schemeClr val="bg1"/>
                </a:solidFill>
                <a:latin typeface="Arial"/>
                <a:cs typeface="Arial"/>
              </a:rPr>
              <a:t>HISTORY AND CONTEXT</a:t>
            </a:r>
          </a:p>
        </p:txBody>
      </p:sp>
      <p:sp>
        <p:nvSpPr>
          <p:cNvPr id="8" name="Rectangle 7"/>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9"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chemeClr val="bg1"/>
                </a:solidFill>
                <a:cs typeface="+mn-cs"/>
              </a:rPr>
              <a:t>Chapter 3.4  </a:t>
            </a:r>
            <a:r>
              <a:rPr lang="en-US" sz="900" b="1">
                <a:solidFill>
                  <a:schemeClr val="bg1"/>
                </a:solidFill>
                <a:cs typeface="+mn-cs"/>
              </a:rPr>
              <a:t>Art of the Americas</a:t>
            </a:r>
          </a:p>
        </p:txBody>
      </p:sp>
      <p:sp>
        <p:nvSpPr>
          <p:cNvPr id="13" name="Title 1"/>
          <p:cNvSpPr>
            <a:spLocks noGrp="1"/>
          </p:cNvSpPr>
          <p:nvPr>
            <p:ph type="title"/>
          </p:nvPr>
        </p:nvSpPr>
        <p:spPr>
          <a:xfrm>
            <a:off x="1963393" y="1024461"/>
            <a:ext cx="7062073" cy="846671"/>
          </a:xfrm>
        </p:spPr>
        <p:txBody>
          <a:bodyPr anchor="t"/>
          <a:lstStyle>
            <a:lvl1pPr algn="l">
              <a:defRPr sz="4400">
                <a:solidFill>
                  <a:schemeClr val="bg1"/>
                </a:solidFill>
                <a:effectLst/>
              </a:defRPr>
            </a:lvl1pPr>
          </a:lstStyle>
          <a:p>
            <a:r>
              <a:rPr lang="en-GB" dirty="0"/>
              <a:t>Click to edit Master title style</a:t>
            </a:r>
            <a:endParaRPr lang="en-US" dirty="0"/>
          </a:p>
        </p:txBody>
      </p:sp>
      <p:sp>
        <p:nvSpPr>
          <p:cNvPr id="14" name="Content Placeholder 2"/>
          <p:cNvSpPr>
            <a:spLocks noGrp="1"/>
          </p:cNvSpPr>
          <p:nvPr>
            <p:ph idx="1"/>
          </p:nvPr>
        </p:nvSpPr>
        <p:spPr>
          <a:xfrm>
            <a:off x="457200" y="2012015"/>
            <a:ext cx="8229600" cy="4451105"/>
          </a:xfrm>
        </p:spPr>
        <p:txBody>
          <a:bodyPr/>
          <a:lstStyle>
            <a:lvl1pPr>
              <a:spcAft>
                <a:spcPts val="800"/>
              </a:spcAft>
              <a:buClr>
                <a:srgbClr val="0EB263"/>
              </a:buClr>
              <a:defRPr sz="3600" baseline="0">
                <a:solidFill>
                  <a:schemeClr val="bg1">
                    <a:lumMod val="95000"/>
                  </a:schemeClr>
                </a:solidFill>
              </a:defRPr>
            </a:lvl1pPr>
            <a:lvl2pPr>
              <a:spcAft>
                <a:spcPts val="800"/>
              </a:spcAft>
              <a:buClr>
                <a:srgbClr val="0EB263"/>
              </a:buClr>
              <a:defRPr sz="3600">
                <a:solidFill>
                  <a:schemeClr val="bg1">
                    <a:lumMod val="95000"/>
                  </a:schemeClr>
                </a:solidFill>
              </a:defRPr>
            </a:lvl2pPr>
            <a:lvl3pPr>
              <a:spcAft>
                <a:spcPts val="800"/>
              </a:spcAft>
              <a:buClr>
                <a:srgbClr val="0EB263"/>
              </a:buClr>
              <a:defRPr sz="3600">
                <a:solidFill>
                  <a:schemeClr val="bg1">
                    <a:lumMod val="95000"/>
                  </a:schemeClr>
                </a:solidFill>
              </a:defRPr>
            </a:lvl3pPr>
            <a:lvl4pPr>
              <a:spcAft>
                <a:spcPts val="800"/>
              </a:spcAft>
              <a:buClr>
                <a:srgbClr val="0EB263"/>
              </a:buClr>
              <a:defRPr sz="3600">
                <a:solidFill>
                  <a:schemeClr val="bg1">
                    <a:lumMod val="95000"/>
                  </a:schemeClr>
                </a:solidFill>
              </a:defRPr>
            </a:lvl4pPr>
            <a:lvl5pPr>
              <a:spcAft>
                <a:spcPts val="800"/>
              </a:spcAft>
              <a:buClr>
                <a:srgbClr val="0EB263"/>
              </a:buClr>
              <a:defRPr sz="3600">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886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teway Art Horizontal">
    <p:bg>
      <p:bgPr>
        <a:solidFill>
          <a:srgbClr val="00587E"/>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6335319"/>
            <a:ext cx="9144000" cy="522681"/>
          </a:xfrm>
          <a:noFill/>
          <a:ln w="0" cap="flat" cmpd="sng" algn="ctr">
            <a:noFill/>
            <a:prstDash val="solid"/>
            <a:miter lim="800000"/>
            <a:headEnd type="none" w="med" len="med"/>
            <a:tailEnd type="none" w="med" len="med"/>
          </a:ln>
        </p:spPr>
        <p:txBody>
          <a:bodyPr/>
          <a:lstStyle>
            <a:lvl1pPr marL="0" indent="0">
              <a:buSzPct val="75000"/>
              <a:buFontTx/>
              <a:buNone/>
              <a:defRPr sz="1200" b="0">
                <a:solidFill>
                  <a:schemeClr val="bg1">
                    <a:lumMod val="9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defRPr>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60708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ateway Art Vertical">
    <p:bg>
      <p:bgPr>
        <a:solidFill>
          <a:srgbClr val="00587E"/>
        </a:solidFill>
        <a:effectLst/>
      </p:bgPr>
    </p:bg>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0" y="2668131"/>
            <a:ext cx="2311400" cy="4152586"/>
          </a:xfrm>
          <a:noFill/>
          <a:ln w="0" cap="flat" cmpd="sng" algn="ctr">
            <a:noFill/>
            <a:prstDash val="solid"/>
            <a:miter lim="800000"/>
            <a:headEnd type="none" w="med" len="med"/>
            <a:tailEnd type="none" w="med" len="med"/>
          </a:ln>
        </p:spPr>
        <p:txBody>
          <a:bodyPr anchor="b"/>
          <a:lstStyle>
            <a:lvl1pPr marL="0" indent="0">
              <a:spcBef>
                <a:spcPts val="200"/>
              </a:spcBef>
              <a:buSzPct val="75000"/>
              <a:buFontTx/>
              <a:buNone/>
              <a:defRPr sz="1200" b="0">
                <a:solidFill>
                  <a:schemeClr val="bg1">
                    <a:lumMod val="9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a:t>
            </a:r>
          </a:p>
          <a:p>
            <a:pPr lvl="0"/>
            <a:r>
              <a:rPr lang="en-US" dirty="0"/>
              <a:t>styles</a:t>
            </a:r>
          </a:p>
        </p:txBody>
      </p:sp>
      <p:sp>
        <p:nvSpPr>
          <p:cNvPr id="2" name="Title 1"/>
          <p:cNvSpPr>
            <a:spLocks noGrp="1"/>
          </p:cNvSpPr>
          <p:nvPr>
            <p:ph type="title"/>
          </p:nvPr>
        </p:nvSpPr>
        <p:spPr/>
        <p:txBody>
          <a:bodyPr/>
          <a:lstStyle>
            <a:lvl1pPr>
              <a:defRPr>
                <a:solidFill>
                  <a:srgbClr val="FFFFFF"/>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11108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spectives Title Info">
    <p:bg>
      <p:bgPr>
        <a:solidFill>
          <a:srgbClr val="C2D7E2"/>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66725" y="830263"/>
            <a:ext cx="1449388" cy="966787"/>
          </a:xfrm>
          <a:prstGeom prst="rect">
            <a:avLst/>
          </a:prstGeom>
          <a:solidFill>
            <a:schemeClr val="tx1"/>
          </a:solidFill>
          <a:ln w="9525">
            <a:solidFill>
              <a:schemeClr val="tx1"/>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5" name="TextBox 4"/>
          <p:cNvSpPr txBox="1">
            <a:spLocks noChangeArrowheads="1"/>
          </p:cNvSpPr>
          <p:nvPr userDrawn="1"/>
        </p:nvSpPr>
        <p:spPr bwMode="auto">
          <a:xfrm>
            <a:off x="373063" y="6621463"/>
            <a:ext cx="677052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900" b="1" i="1" dirty="0">
                <a:solidFill>
                  <a:srgbClr val="7F7F7F"/>
                </a:solidFill>
              </a:rPr>
              <a:t>Gateways to Art: Understanding the Visual Arts</a:t>
            </a:r>
            <a:r>
              <a:rPr lang="en-US" sz="900" b="1" dirty="0">
                <a:solidFill>
                  <a:srgbClr val="7F7F7F"/>
                </a:solidFill>
              </a:rPr>
              <a:t>, Third Edition, </a:t>
            </a:r>
            <a:r>
              <a:rPr lang="en-US" sz="900" dirty="0">
                <a:solidFill>
                  <a:srgbClr val="7F7F7F"/>
                </a:solidFill>
              </a:rPr>
              <a:t>Debra J. </a:t>
            </a:r>
            <a:r>
              <a:rPr lang="en-US" sz="900" dirty="0" err="1">
                <a:solidFill>
                  <a:srgbClr val="7F7F7F"/>
                </a:solidFill>
              </a:rPr>
              <a:t>DeWitte</a:t>
            </a:r>
            <a:r>
              <a:rPr lang="en-US" sz="900" dirty="0">
                <a:solidFill>
                  <a:srgbClr val="7F7F7F"/>
                </a:solidFill>
              </a:rPr>
              <a:t>, Ralph M. </a:t>
            </a:r>
            <a:r>
              <a:rPr lang="en-US" sz="900" dirty="0" err="1">
                <a:solidFill>
                  <a:srgbClr val="7F7F7F"/>
                </a:solidFill>
              </a:rPr>
              <a:t>Larmann</a:t>
            </a:r>
            <a:r>
              <a:rPr lang="en-US" sz="900" dirty="0">
                <a:solidFill>
                  <a:srgbClr val="7F7F7F"/>
                </a:solidFill>
              </a:rPr>
              <a:t>, and M. Kathryn Shields</a:t>
            </a:r>
          </a:p>
        </p:txBody>
      </p:sp>
      <p:sp>
        <p:nvSpPr>
          <p:cNvPr id="6" name="TextBox 5"/>
          <p:cNvSpPr txBox="1">
            <a:spLocks noChangeArrowheads="1"/>
          </p:cNvSpPr>
          <p:nvPr userDrawn="1"/>
        </p:nvSpPr>
        <p:spPr bwMode="auto">
          <a:xfrm>
            <a:off x="1973263" y="703263"/>
            <a:ext cx="24209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800" b="1" dirty="0">
                <a:solidFill>
                  <a:srgbClr val="0EB263"/>
                </a:solidFill>
                <a:latin typeface="Arial"/>
                <a:cs typeface="Arial"/>
              </a:rPr>
              <a:t>Perspectives on Art:</a:t>
            </a:r>
          </a:p>
        </p:txBody>
      </p:sp>
      <p:sp>
        <p:nvSpPr>
          <p:cNvPr id="7" name="TextBox 6"/>
          <p:cNvSpPr txBox="1">
            <a:spLocks noChangeArrowheads="1"/>
          </p:cNvSpPr>
          <p:nvPr userDrawn="1"/>
        </p:nvSpPr>
        <p:spPr bwMode="auto">
          <a:xfrm>
            <a:off x="131763" y="139700"/>
            <a:ext cx="24479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defRPr/>
            </a:pPr>
            <a:r>
              <a:rPr lang="en-US" sz="1400" b="1" dirty="0">
                <a:latin typeface="Arial"/>
                <a:cs typeface="Arial"/>
              </a:rPr>
              <a:t>PART 3</a:t>
            </a:r>
          </a:p>
          <a:p>
            <a:pPr eaLnBrk="1" hangingPunct="1">
              <a:defRPr/>
            </a:pPr>
            <a:r>
              <a:rPr lang="en-US" sz="1400" b="1" dirty="0">
                <a:latin typeface="Arial"/>
                <a:cs typeface="Arial"/>
              </a:rPr>
              <a:t>HISTORY AND CONTEXT</a:t>
            </a:r>
          </a:p>
        </p:txBody>
      </p:sp>
      <p:sp>
        <p:nvSpPr>
          <p:cNvPr id="8" name="Rectangle 7"/>
          <p:cNvSpPr>
            <a:spLocks noChangeArrowheads="1"/>
          </p:cNvSpPr>
          <p:nvPr userDrawn="1"/>
        </p:nvSpPr>
        <p:spPr bwMode="auto">
          <a:xfrm>
            <a:off x="-7938" y="228600"/>
            <a:ext cx="182563" cy="1147763"/>
          </a:xfrm>
          <a:prstGeom prst="rect">
            <a:avLst/>
          </a:prstGeom>
          <a:solidFill>
            <a:srgbClr val="23A54C"/>
          </a:solidFill>
          <a:ln>
            <a:noFill/>
          </a:ln>
          <a:effectLst>
            <a:outerShdw dist="23000" dir="5400000" rotWithShape="0">
              <a:srgbClr val="808080">
                <a:alpha val="3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US" sz="1800" dirty="0">
              <a:solidFill>
                <a:srgbClr val="FFFFFF"/>
              </a:solidFill>
              <a:latin typeface="Arial"/>
              <a:cs typeface="+mn-cs"/>
            </a:endParaRPr>
          </a:p>
        </p:txBody>
      </p:sp>
      <p:sp>
        <p:nvSpPr>
          <p:cNvPr id="9" name="Date Placeholder 3"/>
          <p:cNvSpPr txBox="1">
            <a:spLocks/>
          </p:cNvSpPr>
          <p:nvPr userDrawn="1"/>
        </p:nvSpPr>
        <p:spPr bwMode="auto">
          <a:xfrm>
            <a:off x="4783138" y="0"/>
            <a:ext cx="43275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1" charset="-128"/>
              </a:defRPr>
            </a:lvl1pPr>
            <a:lvl2pPr marL="742950" indent="-285750" eaLnBrk="0" hangingPunct="0">
              <a:defRPr sz="2400">
                <a:solidFill>
                  <a:schemeClr val="tx1"/>
                </a:solidFill>
                <a:latin typeface="Arial" charset="0"/>
                <a:ea typeface="ＭＳ Ｐゴシック" pitchFamily="-1" charset="-128"/>
              </a:defRPr>
            </a:lvl2pPr>
            <a:lvl3pPr marL="1143000" indent="-228600" eaLnBrk="0" hangingPunct="0">
              <a:defRPr sz="2400">
                <a:solidFill>
                  <a:schemeClr val="tx1"/>
                </a:solidFill>
                <a:latin typeface="Arial" charset="0"/>
                <a:ea typeface="ＭＳ Ｐゴシック" pitchFamily="-1" charset="-128"/>
              </a:defRPr>
            </a:lvl3pPr>
            <a:lvl4pPr marL="1600200" indent="-228600" eaLnBrk="0" hangingPunct="0">
              <a:defRPr sz="2400">
                <a:solidFill>
                  <a:schemeClr val="tx1"/>
                </a:solidFill>
                <a:latin typeface="Arial" charset="0"/>
                <a:ea typeface="ＭＳ Ｐゴシック" pitchFamily="-1" charset="-128"/>
              </a:defRPr>
            </a:lvl4pPr>
            <a:lvl5pPr marL="2057400" indent="-228600" eaLnBrk="0" hangingPunct="0">
              <a:defRPr sz="2400">
                <a:solidFill>
                  <a:schemeClr val="tx1"/>
                </a:solidFill>
                <a:latin typeface="Arial" charset="0"/>
                <a:ea typeface="ＭＳ Ｐゴシック" pitchFamily="-1"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defRPr/>
            </a:pPr>
            <a:r>
              <a:rPr lang="en-US" sz="900">
                <a:solidFill>
                  <a:srgbClr val="000000"/>
                </a:solidFill>
                <a:cs typeface="+mn-cs"/>
              </a:rPr>
              <a:t>Chapter 3.4  </a:t>
            </a:r>
            <a:r>
              <a:rPr lang="en-US" sz="900" b="1">
                <a:solidFill>
                  <a:srgbClr val="000000"/>
                </a:solidFill>
                <a:cs typeface="+mn-cs"/>
              </a:rPr>
              <a:t>Art of the Americas</a:t>
            </a:r>
          </a:p>
        </p:txBody>
      </p:sp>
      <p:sp>
        <p:nvSpPr>
          <p:cNvPr id="13" name="Title 1"/>
          <p:cNvSpPr>
            <a:spLocks noGrp="1"/>
          </p:cNvSpPr>
          <p:nvPr>
            <p:ph type="title"/>
          </p:nvPr>
        </p:nvSpPr>
        <p:spPr>
          <a:xfrm>
            <a:off x="1963393" y="1024461"/>
            <a:ext cx="7062073" cy="846671"/>
          </a:xfrm>
        </p:spPr>
        <p:txBody>
          <a:bodyPr anchor="t"/>
          <a:lstStyle>
            <a:lvl1pPr algn="l">
              <a:defRPr sz="4400">
                <a:solidFill>
                  <a:schemeClr val="tx1">
                    <a:lumMod val="85000"/>
                    <a:lumOff val="15000"/>
                  </a:schemeClr>
                </a:solidFill>
                <a:effectLst/>
              </a:defRPr>
            </a:lvl1pPr>
          </a:lstStyle>
          <a:p>
            <a:r>
              <a:rPr lang="en-GB" dirty="0"/>
              <a:t>Click to edit Master title style</a:t>
            </a:r>
            <a:endParaRPr lang="en-US" dirty="0"/>
          </a:p>
        </p:txBody>
      </p:sp>
      <p:sp>
        <p:nvSpPr>
          <p:cNvPr id="14" name="Content Placeholder 2"/>
          <p:cNvSpPr>
            <a:spLocks noGrp="1"/>
          </p:cNvSpPr>
          <p:nvPr>
            <p:ph idx="1"/>
          </p:nvPr>
        </p:nvSpPr>
        <p:spPr>
          <a:xfrm>
            <a:off x="457200" y="2012015"/>
            <a:ext cx="8229600" cy="4451105"/>
          </a:xfrm>
        </p:spPr>
        <p:txBody>
          <a:bodyPr/>
          <a:lstStyle>
            <a:lvl1pPr>
              <a:spcAft>
                <a:spcPts val="800"/>
              </a:spcAft>
              <a:buClr>
                <a:srgbClr val="0EB263"/>
              </a:buClr>
              <a:defRPr sz="3600" baseline="0">
                <a:solidFill>
                  <a:schemeClr val="tx1">
                    <a:lumMod val="85000"/>
                    <a:lumOff val="15000"/>
                  </a:schemeClr>
                </a:solidFill>
              </a:defRPr>
            </a:lvl1pPr>
            <a:lvl2pPr>
              <a:spcAft>
                <a:spcPts val="800"/>
              </a:spcAft>
              <a:buClr>
                <a:srgbClr val="0EB263"/>
              </a:buClr>
              <a:defRPr sz="3600">
                <a:solidFill>
                  <a:schemeClr val="tx1">
                    <a:lumMod val="85000"/>
                    <a:lumOff val="15000"/>
                  </a:schemeClr>
                </a:solidFill>
              </a:defRPr>
            </a:lvl2pPr>
            <a:lvl3pPr>
              <a:spcAft>
                <a:spcPts val="800"/>
              </a:spcAft>
              <a:buClr>
                <a:srgbClr val="0EB263"/>
              </a:buClr>
              <a:defRPr sz="3600">
                <a:solidFill>
                  <a:schemeClr val="tx1">
                    <a:lumMod val="85000"/>
                    <a:lumOff val="15000"/>
                  </a:schemeClr>
                </a:solidFill>
              </a:defRPr>
            </a:lvl3pPr>
            <a:lvl4pPr>
              <a:spcAft>
                <a:spcPts val="800"/>
              </a:spcAft>
              <a:buClr>
                <a:srgbClr val="0EB263"/>
              </a:buClr>
              <a:defRPr sz="3600">
                <a:solidFill>
                  <a:schemeClr val="tx1">
                    <a:lumMod val="85000"/>
                    <a:lumOff val="15000"/>
                  </a:schemeClr>
                </a:solidFill>
              </a:defRPr>
            </a:lvl4pPr>
            <a:lvl5pPr>
              <a:spcAft>
                <a:spcPts val="800"/>
              </a:spcAft>
              <a:buClr>
                <a:srgbClr val="0EB263"/>
              </a:buClr>
              <a:defRPr sz="360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712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63575"/>
            <a:ext cx="82296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4813"/>
            <a:ext cx="8229600" cy="445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Lst>
  <p:txStyles>
    <p:titleStyle>
      <a:lvl1pPr algn="ctr" defTabSz="457200" rtl="0" eaLnBrk="0" fontAlgn="base" hangingPunct="0">
        <a:lnSpc>
          <a:spcPct val="90000"/>
        </a:lnSpc>
        <a:spcBef>
          <a:spcPct val="0"/>
        </a:spcBef>
        <a:spcAft>
          <a:spcPct val="0"/>
        </a:spcAft>
        <a:defRPr sz="4400" b="1" kern="1200">
          <a:solidFill>
            <a:srgbClr val="19B351"/>
          </a:solidFill>
          <a:latin typeface="Arial"/>
          <a:ea typeface="ＭＳ Ｐゴシック" pitchFamily="-65" charset="-128"/>
          <a:cs typeface="ＭＳ Ｐゴシック" charset="-128"/>
        </a:defRPr>
      </a:lvl1pPr>
      <a:lvl2pPr algn="ctr" defTabSz="457200" rtl="0" eaLnBrk="0" fontAlgn="base" hangingPunct="0">
        <a:lnSpc>
          <a:spcPct val="90000"/>
        </a:lnSpc>
        <a:spcBef>
          <a:spcPct val="0"/>
        </a:spcBef>
        <a:spcAft>
          <a:spcPct val="0"/>
        </a:spcAft>
        <a:defRPr sz="4400" b="1">
          <a:solidFill>
            <a:srgbClr val="19B351"/>
          </a:solidFill>
          <a:latin typeface="Arial" charset="0"/>
          <a:ea typeface="ＭＳ Ｐゴシック" pitchFamily="-65" charset="-128"/>
          <a:cs typeface="ＭＳ Ｐゴシック" pitchFamily="-65" charset="-128"/>
        </a:defRPr>
      </a:lvl2pPr>
      <a:lvl3pPr algn="ctr" defTabSz="457200" rtl="0" eaLnBrk="0" fontAlgn="base" hangingPunct="0">
        <a:lnSpc>
          <a:spcPct val="90000"/>
        </a:lnSpc>
        <a:spcBef>
          <a:spcPct val="0"/>
        </a:spcBef>
        <a:spcAft>
          <a:spcPct val="0"/>
        </a:spcAft>
        <a:defRPr sz="4400" b="1">
          <a:solidFill>
            <a:srgbClr val="19B351"/>
          </a:solidFill>
          <a:latin typeface="Arial" charset="0"/>
          <a:ea typeface="ＭＳ Ｐゴシック" pitchFamily="-65" charset="-128"/>
          <a:cs typeface="ＭＳ Ｐゴシック" pitchFamily="-65" charset="-128"/>
        </a:defRPr>
      </a:lvl3pPr>
      <a:lvl4pPr algn="ctr" defTabSz="457200" rtl="0" eaLnBrk="0" fontAlgn="base" hangingPunct="0">
        <a:lnSpc>
          <a:spcPct val="90000"/>
        </a:lnSpc>
        <a:spcBef>
          <a:spcPct val="0"/>
        </a:spcBef>
        <a:spcAft>
          <a:spcPct val="0"/>
        </a:spcAft>
        <a:defRPr sz="4400" b="1">
          <a:solidFill>
            <a:srgbClr val="19B351"/>
          </a:solidFill>
          <a:latin typeface="Arial" charset="0"/>
          <a:ea typeface="ＭＳ Ｐゴシック" pitchFamily="-65" charset="-128"/>
          <a:cs typeface="ＭＳ Ｐゴシック" pitchFamily="-65" charset="-128"/>
        </a:defRPr>
      </a:lvl4pPr>
      <a:lvl5pPr algn="ctr" defTabSz="457200" rtl="0" eaLnBrk="0" fontAlgn="base" hangingPunct="0">
        <a:lnSpc>
          <a:spcPct val="90000"/>
        </a:lnSpc>
        <a:spcBef>
          <a:spcPct val="0"/>
        </a:spcBef>
        <a:spcAft>
          <a:spcPct val="0"/>
        </a:spcAft>
        <a:defRPr sz="4400" b="1">
          <a:solidFill>
            <a:srgbClr val="19B351"/>
          </a:solidFill>
          <a:latin typeface="Arial"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ts val="200"/>
        </a:spcBef>
        <a:spcAft>
          <a:spcPct val="0"/>
        </a:spcAft>
        <a:buClr>
          <a:srgbClr val="23A54C"/>
        </a:buClr>
        <a:buFont typeface="Wingdings" charset="0"/>
        <a:buChar char="§"/>
        <a:defRPr sz="3600" b="1" kern="1200">
          <a:solidFill>
            <a:srgbClr val="595959"/>
          </a:solidFill>
          <a:latin typeface="Arial"/>
          <a:ea typeface="ＭＳ Ｐゴシック" pitchFamily="-65" charset="-128"/>
          <a:cs typeface="ＭＳ Ｐゴシック" charset="-128"/>
        </a:defRPr>
      </a:lvl1pPr>
      <a:lvl2pPr marL="742950" indent="-285750" algn="l" defTabSz="457200" rtl="0" eaLnBrk="0" fontAlgn="base" hangingPunct="0">
        <a:spcBef>
          <a:spcPts val="200"/>
        </a:spcBef>
        <a:spcAft>
          <a:spcPct val="0"/>
        </a:spcAft>
        <a:buClr>
          <a:srgbClr val="23A54C"/>
        </a:buClr>
        <a:buSzPct val="50000"/>
        <a:buFont typeface="Wingdings" charset="0"/>
        <a:buChar char="u"/>
        <a:defRPr sz="3600" b="1" kern="1200">
          <a:solidFill>
            <a:srgbClr val="595959"/>
          </a:solidFill>
          <a:latin typeface="Arial"/>
          <a:ea typeface="ＭＳ Ｐゴシック" pitchFamily="-65" charset="-128"/>
          <a:cs typeface="ＭＳ Ｐゴシック" charset="-128"/>
        </a:defRPr>
      </a:lvl2pPr>
      <a:lvl3pPr marL="1143000" indent="-228600" algn="l" defTabSz="457200" rtl="0" eaLnBrk="0" fontAlgn="base" hangingPunct="0">
        <a:spcBef>
          <a:spcPts val="200"/>
        </a:spcBef>
        <a:spcAft>
          <a:spcPct val="0"/>
        </a:spcAft>
        <a:buClr>
          <a:srgbClr val="23A54C"/>
        </a:buClr>
        <a:buFont typeface="Arial" charset="0"/>
        <a:buChar char="•"/>
        <a:defRPr sz="3600" b="1" kern="1200">
          <a:solidFill>
            <a:srgbClr val="595959"/>
          </a:solidFill>
          <a:latin typeface="Arial"/>
          <a:ea typeface="ＭＳ Ｐゴシック" pitchFamily="-65" charset="-128"/>
          <a:cs typeface="ＭＳ Ｐゴシック" charset="-128"/>
        </a:defRPr>
      </a:lvl3pPr>
      <a:lvl4pPr marL="1600200" indent="-228600" algn="l" defTabSz="457200" rtl="0" eaLnBrk="0" fontAlgn="base" hangingPunct="0">
        <a:spcBef>
          <a:spcPts val="200"/>
        </a:spcBef>
        <a:spcAft>
          <a:spcPct val="0"/>
        </a:spcAft>
        <a:buClr>
          <a:srgbClr val="23A54C"/>
        </a:buClr>
        <a:buSzPct val="50000"/>
        <a:buFont typeface="Wingdings" charset="0"/>
        <a:buChar char="v"/>
        <a:defRPr sz="3600" b="1" kern="1200">
          <a:solidFill>
            <a:srgbClr val="595959"/>
          </a:solidFill>
          <a:latin typeface="Arial"/>
          <a:ea typeface="ＭＳ Ｐゴシック" pitchFamily="-65" charset="-128"/>
          <a:cs typeface="ＭＳ Ｐゴシック" charset="-128"/>
        </a:defRPr>
      </a:lvl4pPr>
      <a:lvl5pPr marL="2057400" indent="-228600" algn="l" defTabSz="457200" rtl="0" eaLnBrk="0" fontAlgn="base" hangingPunct="0">
        <a:spcBef>
          <a:spcPts val="200"/>
        </a:spcBef>
        <a:spcAft>
          <a:spcPct val="0"/>
        </a:spcAft>
        <a:buClr>
          <a:srgbClr val="23A54C"/>
        </a:buClr>
        <a:buSzPct val="50000"/>
        <a:buFont typeface="Wingdings" charset="0"/>
        <a:buChar char="q"/>
        <a:defRPr sz="3600" b="1" kern="1200">
          <a:solidFill>
            <a:srgbClr val="595959"/>
          </a:solidFill>
          <a:latin typeface="Arial"/>
          <a:ea typeface="ＭＳ Ｐゴシック" pitchFamily="-65" charset="-128"/>
          <a:cs typeface="ＭＳ Ｐゴシック"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71488" y="2540000"/>
            <a:ext cx="8229600" cy="1303338"/>
          </a:xfrm>
        </p:spPr>
        <p:txBody>
          <a:bodyPr/>
          <a:lstStyle/>
          <a:p>
            <a:pPr algn="l"/>
            <a:r>
              <a:rPr lang="en-US">
                <a:latin typeface="Arial" charset="0"/>
                <a:ea typeface="ＭＳ Ｐゴシック" charset="0"/>
                <a:cs typeface="Arial" charset="0"/>
              </a:rPr>
              <a:t>Chapter 3.4</a:t>
            </a:r>
            <a:br>
              <a:rPr lang="en-US">
                <a:latin typeface="Arial" charset="0"/>
                <a:ea typeface="ＭＳ Ｐゴシック" charset="0"/>
                <a:cs typeface="Arial" charset="0"/>
              </a:rPr>
            </a:br>
            <a:r>
              <a:rPr lang="en-US">
                <a:solidFill>
                  <a:srgbClr val="595959"/>
                </a:solidFill>
                <a:latin typeface="Arial" charset="0"/>
                <a:ea typeface="ＭＳ Ｐゴシック" charset="0"/>
                <a:cs typeface="Arial" charset="0"/>
              </a:rPr>
              <a:t>Art of the Americas</a:t>
            </a:r>
            <a:r>
              <a:rPr lang="en-US">
                <a:solidFill>
                  <a:srgbClr val="595959"/>
                </a:solidFill>
                <a:latin typeface="Arial" charset="0"/>
                <a:ea typeface="ＭＳ Ｐゴシック" charset="0"/>
                <a:cs typeface="ＭＳ Ｐゴシック" charset="0"/>
              </a:rPr>
              <a:t/>
            </a:r>
            <a:br>
              <a:rPr lang="en-US">
                <a:solidFill>
                  <a:srgbClr val="595959"/>
                </a:solidFill>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Placeholder 3"/>
          <p:cNvSpPr>
            <a:spLocks noGrp="1"/>
          </p:cNvSpPr>
          <p:nvPr>
            <p:ph type="body" idx="1"/>
          </p:nvPr>
        </p:nvSpPr>
        <p:spPr>
          <a:xfrm>
            <a:off x="148590" y="176407"/>
            <a:ext cx="2432050" cy="2672398"/>
          </a:xfrm>
          <a:ln/>
        </p:spPr>
        <p:txBody>
          <a:bodyPr/>
          <a:lstStyle/>
          <a:p>
            <a:r>
              <a:rPr lang="en-US" sz="2000" b="1" dirty="0">
                <a:solidFill>
                  <a:schemeClr val="bg1"/>
                </a:solidFill>
                <a:latin typeface="Arial" charset="0"/>
                <a:ea typeface="ＭＳ Ｐゴシック" charset="0"/>
                <a:cs typeface="Arial" charset="0"/>
              </a:rPr>
              <a:t>3.4.3 </a:t>
            </a:r>
            <a:r>
              <a:rPr lang="en-US" sz="2000" dirty="0" err="1">
                <a:solidFill>
                  <a:schemeClr val="bg1"/>
                </a:solidFill>
                <a:latin typeface="Arial" charset="0"/>
                <a:ea typeface="ＭＳ Ｐゴシック" charset="0"/>
                <a:cs typeface="Arial" charset="0"/>
              </a:rPr>
              <a:t>Paracas</a:t>
            </a:r>
            <a:r>
              <a:rPr lang="en-US" sz="2000" dirty="0">
                <a:solidFill>
                  <a:schemeClr val="bg1"/>
                </a:solidFill>
                <a:latin typeface="Arial" charset="0"/>
                <a:ea typeface="ＭＳ Ｐゴシック" charset="0"/>
                <a:cs typeface="Arial" charset="0"/>
              </a:rPr>
              <a:t> textile, embroidered with mythological figure, 3rd century BCE. Wool embroidery. </a:t>
            </a:r>
            <a:r>
              <a:rPr lang="en-US" sz="2000" dirty="0" err="1">
                <a:solidFill>
                  <a:schemeClr val="bg1"/>
                </a:solidFill>
                <a:latin typeface="Arial" charset="0"/>
                <a:ea typeface="ＭＳ Ｐゴシック" charset="0"/>
                <a:cs typeface="Arial" charset="0"/>
              </a:rPr>
              <a:t>Museo</a:t>
            </a:r>
            <a:r>
              <a:rPr lang="en-US" sz="2000" dirty="0">
                <a:solidFill>
                  <a:schemeClr val="bg1"/>
                </a:solidFill>
                <a:latin typeface="Arial" charset="0"/>
                <a:ea typeface="ＭＳ Ｐゴシック" charset="0"/>
                <a:cs typeface="Arial" charset="0"/>
              </a:rPr>
              <a:t> </a:t>
            </a:r>
            <a:r>
              <a:rPr lang="en-US" sz="2000" dirty="0" err="1">
                <a:solidFill>
                  <a:schemeClr val="bg1"/>
                </a:solidFill>
                <a:latin typeface="Arial" charset="0"/>
                <a:ea typeface="ＭＳ Ｐゴシック" charset="0"/>
                <a:cs typeface="Arial" charset="0"/>
              </a:rPr>
              <a:t>Arquelogía</a:t>
            </a:r>
            <a:r>
              <a:rPr lang="en-US" sz="2000" dirty="0">
                <a:solidFill>
                  <a:schemeClr val="bg1"/>
                </a:solidFill>
                <a:latin typeface="Arial" charset="0"/>
                <a:ea typeface="ＭＳ Ｐゴシック" charset="0"/>
                <a:cs typeface="Arial" charset="0"/>
              </a:rPr>
              <a:t>, Lima, Peru</a:t>
            </a:r>
          </a:p>
        </p:txBody>
      </p:sp>
      <p:pic>
        <p:nvPicPr>
          <p:cNvPr id="33795" name="Picture 4" descr="Paracas textile embroidered with a mythological figur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165" y="176407"/>
            <a:ext cx="4492625" cy="6505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a:latin typeface="Arial" charset="0"/>
                <a:ea typeface="ＭＳ Ｐゴシック" charset="0"/>
                <a:cs typeface="ＭＳ Ｐゴシック" charset="0"/>
              </a:rPr>
              <a:t>The </a:t>
            </a:r>
            <a:r>
              <a:rPr lang="en-US" dirty="0" err="1" smtClean="0">
                <a:latin typeface="Arial" charset="0"/>
                <a:ea typeface="ＭＳ Ｐゴシック" charset="0"/>
                <a:cs typeface="ＭＳ Ｐゴシック" charset="0"/>
              </a:rPr>
              <a:t>Nasca</a:t>
            </a:r>
            <a:endParaRPr lang="en-US" dirty="0">
              <a:latin typeface="Arial" charset="0"/>
              <a:ea typeface="ＭＳ Ｐゴシック" charset="0"/>
              <a:cs typeface="ＭＳ Ｐゴシック" charset="0"/>
            </a:endParaRPr>
          </a:p>
        </p:txBody>
      </p:sp>
      <p:sp>
        <p:nvSpPr>
          <p:cNvPr id="43011" name="Content Placeholder 2"/>
          <p:cNvSpPr>
            <a:spLocks noGrp="1"/>
          </p:cNvSpPr>
          <p:nvPr>
            <p:ph idx="1"/>
          </p:nvPr>
        </p:nvSpPr>
        <p:spPr/>
        <p:txBody>
          <a:bodyPr/>
          <a:lstStyle/>
          <a:p>
            <a:pPr>
              <a:defRPr/>
            </a:pPr>
            <a:r>
              <a:rPr lang="en-US" sz="2800" b="0" dirty="0" smtClean="0"/>
              <a:t>Geoglyphs </a:t>
            </a:r>
            <a:r>
              <a:rPr lang="en-US" sz="2800" b="0" dirty="0"/>
              <a:t>were created by the </a:t>
            </a:r>
            <a:r>
              <a:rPr lang="en-US" sz="2800" b="0" dirty="0" err="1"/>
              <a:t>Nasca</a:t>
            </a:r>
            <a:r>
              <a:rPr lang="en-US" sz="2800" b="0" dirty="0"/>
              <a:t> people, whose culture which flourished in Peru sometime between 1-700 C.E. </a:t>
            </a:r>
            <a:endParaRPr lang="en-US" sz="2800" b="0" dirty="0" smtClean="0"/>
          </a:p>
          <a:p>
            <a:pPr>
              <a:defRPr/>
            </a:pPr>
            <a:r>
              <a:rPr lang="en-US" sz="2800" b="0" dirty="0" smtClean="0"/>
              <a:t>They </a:t>
            </a:r>
            <a:r>
              <a:rPr lang="en-US" sz="2800" b="0" dirty="0"/>
              <a:t>inhabited the river valleys of the Rio Grande de </a:t>
            </a:r>
            <a:r>
              <a:rPr lang="en-US" sz="2800" b="0" dirty="0" err="1"/>
              <a:t>Nasca</a:t>
            </a:r>
            <a:r>
              <a:rPr lang="en-US" sz="2800" b="0" dirty="0"/>
              <a:t> and the Ica Valley in the southern region of Peru, where they were able to farm, despite the desert environment—one of the driest regions in the world</a:t>
            </a:r>
            <a:endParaRPr lang="en-US" sz="2800" dirty="0">
              <a:ea typeface="ＭＳ Ｐゴシック" charset="0"/>
              <a:cs typeface="ＭＳ Ｐゴシック" charset="0"/>
            </a:endParaRPr>
          </a:p>
        </p:txBody>
      </p:sp>
    </p:spTree>
    <p:extLst>
      <p:ext uri="{BB962C8B-B14F-4D97-AF65-F5344CB8AC3E}">
        <p14:creationId xmlns:p14="http://schemas.microsoft.com/office/powerpoint/2010/main" val="4290756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265191"/>
            <a:ext cx="8332470" cy="936625"/>
          </a:xfrm>
        </p:spPr>
        <p:txBody>
          <a:bodyPr/>
          <a:lstStyle/>
          <a:p>
            <a:r>
              <a:rPr lang="en-US" sz="2400" b="0" dirty="0" smtClean="0"/>
              <a:t>Hummingbird</a:t>
            </a:r>
            <a:r>
              <a:rPr lang="en-US" sz="2400" b="0" dirty="0"/>
              <a:t>, </a:t>
            </a:r>
            <a:r>
              <a:rPr lang="en-US" sz="2400" b="0" dirty="0" err="1"/>
              <a:t>Nasca</a:t>
            </a:r>
            <a:r>
              <a:rPr lang="en-US" sz="2400" b="0" dirty="0"/>
              <a:t> Geoglyph, </a:t>
            </a:r>
            <a:r>
              <a:rPr lang="en-US" sz="2400" b="0" dirty="0" smtClean="0"/>
              <a:t>Peru, over </a:t>
            </a:r>
            <a:r>
              <a:rPr lang="en-US" sz="2400" b="0" dirty="0"/>
              <a:t>300 feet in length, formed approximately 2000 years ago</a:t>
            </a:r>
            <a:endParaRPr lang="en-US" sz="2400" dirty="0"/>
          </a:p>
        </p:txBody>
      </p:sp>
      <p:pic>
        <p:nvPicPr>
          <p:cNvPr id="1026" name="Picture 2" descr="Hummigbird, Nasca Geoglyph, over 300 feet in length, formed approximately 2000 years ago (photo: Diego Delso, CC BY-SA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07" y="1358844"/>
            <a:ext cx="7952856" cy="482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1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330" y="183515"/>
            <a:ext cx="8229600" cy="936625"/>
          </a:xfrm>
        </p:spPr>
        <p:txBody>
          <a:bodyPr/>
          <a:lstStyle/>
          <a:p>
            <a:r>
              <a:rPr lang="en-US" sz="2800" b="0" dirty="0"/>
              <a:t>Monkey with Spiral Tail, </a:t>
            </a:r>
            <a:r>
              <a:rPr lang="en-US" sz="2800" b="0" dirty="0" err="1"/>
              <a:t>Nasca</a:t>
            </a:r>
            <a:r>
              <a:rPr lang="en-US" sz="2800" b="0" dirty="0"/>
              <a:t> Geoglyph, approximately 2000 years </a:t>
            </a:r>
            <a:r>
              <a:rPr lang="en-US" sz="2800" b="0" dirty="0" smtClean="0"/>
              <a:t>old</a:t>
            </a:r>
            <a:endParaRPr lang="en-US" sz="2800" dirty="0"/>
          </a:p>
        </p:txBody>
      </p:sp>
      <p:pic>
        <p:nvPicPr>
          <p:cNvPr id="2050" name="Picture 2" descr="Monkey with Spiral Tail, Nasca Geoglyph, approximately 2000 years old (photo: Diego Delso, CC BY-SA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078" y="1327748"/>
            <a:ext cx="7088103" cy="471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84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atin typeface="Arial" charset="0"/>
                <a:ea typeface="ＭＳ Ｐゴシック" charset="0"/>
                <a:cs typeface="ＭＳ Ｐゴシック" charset="0"/>
              </a:rPr>
              <a:t>The Moche</a:t>
            </a:r>
          </a:p>
        </p:txBody>
      </p:sp>
      <p:sp>
        <p:nvSpPr>
          <p:cNvPr id="43011" name="Content Placeholder 2"/>
          <p:cNvSpPr>
            <a:spLocks noGrp="1"/>
          </p:cNvSpPr>
          <p:nvPr>
            <p:ph idx="1"/>
          </p:nvPr>
        </p:nvSpPr>
        <p:spPr/>
        <p:txBody>
          <a:bodyPr/>
          <a:lstStyle/>
          <a:p>
            <a:pPr>
              <a:defRPr/>
            </a:pPr>
            <a:r>
              <a:rPr lang="en-US" dirty="0">
                <a:ea typeface="ＭＳ Ｐゴシック" charset="0"/>
                <a:cs typeface="ＭＳ Ｐゴシック" charset="0"/>
              </a:rPr>
              <a:t>Northern Peru</a:t>
            </a:r>
          </a:p>
          <a:p>
            <a:pPr>
              <a:defRPr/>
            </a:pPr>
            <a:r>
              <a:rPr lang="en-US" dirty="0">
                <a:ea typeface="ＭＳ Ｐゴシック" charset="0"/>
                <a:cs typeface="ＭＳ Ｐゴシック" charset="0"/>
              </a:rPr>
              <a:t>About 200 </a:t>
            </a:r>
            <a:r>
              <a:rPr lang="en-US" cap="small" dirty="0" err="1">
                <a:ea typeface="ＭＳ Ｐゴシック" charset="0"/>
                <a:cs typeface="ＭＳ Ｐゴシック" charset="0"/>
              </a:rPr>
              <a:t>bce</a:t>
            </a:r>
            <a:r>
              <a:rPr lang="en-US" dirty="0">
                <a:ea typeface="ＭＳ Ｐゴシック" charset="0"/>
                <a:cs typeface="ＭＳ Ｐゴシック" charset="0"/>
              </a:rPr>
              <a:t> </a:t>
            </a:r>
            <a:r>
              <a:rPr lang="en-US" sz="1800" dirty="0">
                <a:ea typeface="ＭＳ Ｐゴシック" charset="0"/>
                <a:cs typeface="ＭＳ Ｐゴシック" charset="0"/>
              </a:rPr>
              <a:t> </a:t>
            </a:r>
            <a:r>
              <a:rPr lang="en-US" dirty="0">
                <a:ea typeface="ＭＳ Ｐゴシック" charset="0"/>
                <a:cs typeface="ＭＳ Ｐゴシック" charset="0"/>
              </a:rPr>
              <a:t>to 600 </a:t>
            </a:r>
            <a:r>
              <a:rPr lang="en-US" cap="small" dirty="0" err="1">
                <a:ea typeface="ＭＳ Ｐゴシック" charset="0"/>
                <a:cs typeface="ＭＳ Ｐゴシック" charset="0"/>
              </a:rPr>
              <a:t>ce</a:t>
            </a:r>
            <a:endParaRPr lang="en-US" cap="small" dirty="0">
              <a:ea typeface="ＭＳ Ｐゴシック" charset="0"/>
              <a:cs typeface="ＭＳ Ｐゴシック" charset="0"/>
            </a:endParaRPr>
          </a:p>
          <a:p>
            <a:pPr>
              <a:defRPr/>
            </a:pPr>
            <a:r>
              <a:rPr lang="en-US" dirty="0">
                <a:ea typeface="ＭＳ Ｐゴシック" charset="0"/>
                <a:cs typeface="ＭＳ Ｐゴシック" charset="0"/>
              </a:rPr>
              <a:t>Known for pottery, textiles, and metalwork</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descr="Golden earspool with turquoise, quartz, and shell detailing. The scene depicted in the center is of a figure surrounded by two attendants who are dressed for battl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1484" y="0"/>
            <a:ext cx="5721032" cy="5643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0" name="Text Placeholder 1"/>
          <p:cNvSpPr>
            <a:spLocks noGrp="1"/>
          </p:cNvSpPr>
          <p:nvPr>
            <p:ph type="body" idx="1"/>
          </p:nvPr>
        </p:nvSpPr>
        <p:spPr>
          <a:xfrm>
            <a:off x="0" y="5823903"/>
            <a:ext cx="9144000" cy="2937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3.4.4 </a:t>
            </a:r>
            <a:r>
              <a:rPr lang="en-US" sz="2000" dirty="0" err="1">
                <a:solidFill>
                  <a:schemeClr val="bg1"/>
                </a:solidFill>
                <a:latin typeface="Arial" charset="0"/>
                <a:ea typeface="ＭＳ Ｐゴシック" charset="0"/>
                <a:cs typeface="Arial" charset="0"/>
              </a:rPr>
              <a:t>Earspool</a:t>
            </a:r>
            <a:r>
              <a:rPr lang="en-US" sz="2000" dirty="0">
                <a:solidFill>
                  <a:schemeClr val="bg1"/>
                </a:solidFill>
                <a:latin typeface="Arial" charset="0"/>
                <a:ea typeface="ＭＳ Ｐゴシック" charset="0"/>
                <a:cs typeface="Arial" charset="0"/>
              </a:rPr>
              <a:t>, </a:t>
            </a:r>
            <a:r>
              <a:rPr lang="en-US" sz="2000" i="1" dirty="0">
                <a:solidFill>
                  <a:schemeClr val="bg1"/>
                </a:solidFill>
                <a:latin typeface="Arial" charset="0"/>
                <a:ea typeface="ＭＳ Ｐゴシック" charset="0"/>
                <a:cs typeface="Arial" charset="0"/>
              </a:rPr>
              <a:t>c</a:t>
            </a:r>
            <a:r>
              <a:rPr lang="en-US" sz="2000" dirty="0">
                <a:solidFill>
                  <a:schemeClr val="bg1"/>
                </a:solidFill>
                <a:latin typeface="Arial" charset="0"/>
                <a:ea typeface="ＭＳ Ｐゴシック" charset="0"/>
                <a:cs typeface="Arial" charset="0"/>
              </a:rPr>
              <a:t>. 300 CE. Gold, turquoise, quartz, and shell, diameter 5”. Royal Tombs of </a:t>
            </a:r>
            <a:r>
              <a:rPr lang="en-US" sz="2000" dirty="0" err="1">
                <a:solidFill>
                  <a:schemeClr val="bg1"/>
                </a:solidFill>
                <a:latin typeface="Arial" charset="0"/>
                <a:ea typeface="ＭＳ Ｐゴシック" charset="0"/>
                <a:cs typeface="Arial" charset="0"/>
              </a:rPr>
              <a:t>Sipán</a:t>
            </a:r>
            <a:r>
              <a:rPr lang="en-US" sz="2000" dirty="0">
                <a:solidFill>
                  <a:schemeClr val="bg1"/>
                </a:solidFill>
                <a:latin typeface="Arial" charset="0"/>
                <a:ea typeface="ＭＳ Ｐゴシック" charset="0"/>
                <a:cs typeface="Arial" charset="0"/>
              </a:rPr>
              <a:t> Museum, </a:t>
            </a:r>
            <a:r>
              <a:rPr lang="en-US" sz="2000" dirty="0" err="1">
                <a:solidFill>
                  <a:schemeClr val="bg1"/>
                </a:solidFill>
                <a:latin typeface="Arial" charset="0"/>
                <a:ea typeface="ＭＳ Ｐゴシック" charset="0"/>
                <a:cs typeface="Arial" charset="0"/>
              </a:rPr>
              <a:t>Sipán</a:t>
            </a:r>
            <a:r>
              <a:rPr lang="en-US" sz="2000" dirty="0">
                <a:solidFill>
                  <a:schemeClr val="bg1"/>
                </a:solidFill>
                <a:latin typeface="Arial" charset="0"/>
                <a:ea typeface="ＭＳ Ｐゴシック" charset="0"/>
                <a:cs typeface="Arial" charset="0"/>
              </a:rPr>
              <a:t>, Peru</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a:latin typeface="Arial" charset="0"/>
                <a:ea typeface="ＭＳ Ｐゴシック" charset="0"/>
                <a:cs typeface="ＭＳ Ｐゴシック" charset="0"/>
              </a:rPr>
              <a:t>The Inca</a:t>
            </a:r>
          </a:p>
        </p:txBody>
      </p:sp>
      <p:sp>
        <p:nvSpPr>
          <p:cNvPr id="47107" name="Content Placeholder 2"/>
          <p:cNvSpPr>
            <a:spLocks noGrp="1"/>
          </p:cNvSpPr>
          <p:nvPr>
            <p:ph idx="1"/>
          </p:nvPr>
        </p:nvSpPr>
        <p:spPr/>
        <p:txBody>
          <a:bodyPr/>
          <a:lstStyle/>
          <a:p>
            <a:pPr>
              <a:spcAft>
                <a:spcPts val="200"/>
              </a:spcAft>
              <a:defRPr/>
            </a:pPr>
            <a:r>
              <a:rPr lang="en-US" dirty="0">
                <a:ea typeface="ＭＳ Ｐゴシック" charset="0"/>
                <a:cs typeface="ＭＳ Ｐゴシック" charset="0"/>
              </a:rPr>
              <a:t>Existed as a culture as early as </a:t>
            </a:r>
            <a:br>
              <a:rPr lang="en-US" dirty="0">
                <a:ea typeface="ＭＳ Ｐゴシック" charset="0"/>
                <a:cs typeface="ＭＳ Ｐゴシック" charset="0"/>
              </a:rPr>
            </a:br>
            <a:r>
              <a:rPr lang="en-US" dirty="0">
                <a:ea typeface="ＭＳ Ｐゴシック" charset="0"/>
                <a:cs typeface="ＭＳ Ｐゴシック" charset="0"/>
              </a:rPr>
              <a:t>800 </a:t>
            </a:r>
            <a:r>
              <a:rPr lang="en-US" sz="3200" cap="small" dirty="0" err="1">
                <a:ea typeface="ＭＳ Ｐゴシック" charset="0"/>
                <a:cs typeface="ＭＳ Ｐゴシック" charset="0"/>
              </a:rPr>
              <a:t>ce</a:t>
            </a:r>
            <a:endParaRPr lang="en-US" cap="small" dirty="0">
              <a:ea typeface="ＭＳ Ｐゴシック" charset="0"/>
              <a:cs typeface="ＭＳ Ｐゴシック" charset="0"/>
            </a:endParaRPr>
          </a:p>
          <a:p>
            <a:pPr>
              <a:spcAft>
                <a:spcPts val="200"/>
              </a:spcAft>
              <a:defRPr/>
            </a:pPr>
            <a:r>
              <a:rPr lang="en-US" dirty="0">
                <a:ea typeface="ＭＳ Ｐゴシック" charset="0"/>
                <a:cs typeface="ＭＳ Ｐゴシック" charset="0"/>
              </a:rPr>
              <a:t>Established by powerful Inca ruler, </a:t>
            </a:r>
            <a:r>
              <a:rPr lang="en-US" dirty="0" err="1">
                <a:ea typeface="ＭＳ Ｐゴシック" charset="0"/>
                <a:cs typeface="ＭＳ Ｐゴシック" charset="0"/>
              </a:rPr>
              <a:t>Pachacuti</a:t>
            </a:r>
            <a:r>
              <a:rPr lang="en-US" dirty="0">
                <a:ea typeface="ＭＳ Ｐゴシック" charset="0"/>
                <a:cs typeface="ＭＳ Ｐゴシック" charset="0"/>
              </a:rPr>
              <a:t> </a:t>
            </a:r>
          </a:p>
          <a:p>
            <a:pPr>
              <a:spcAft>
                <a:spcPts val="200"/>
              </a:spcAft>
              <a:defRPr/>
            </a:pPr>
            <a:r>
              <a:rPr lang="en-US" dirty="0">
                <a:ea typeface="ＭＳ Ｐゴシック" charset="0"/>
                <a:cs typeface="ＭＳ Ｐゴシック" charset="0"/>
              </a:rPr>
              <a:t>Became the largest empire in pre-Columbian </a:t>
            </a:r>
            <a:r>
              <a:rPr lang="en-US" dirty="0" smtClean="0">
                <a:ea typeface="ＭＳ Ｐゴシック" charset="0"/>
                <a:cs typeface="ＭＳ Ｐゴシック" charset="0"/>
              </a:rPr>
              <a:t>America (controlled more than 3,000 miles on the western coast of South America.</a:t>
            </a: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963738" y="812800"/>
            <a:ext cx="6723062" cy="1003300"/>
          </a:xfrm>
        </p:spPr>
        <p:txBody>
          <a:bodyPr/>
          <a:lstStyle/>
          <a:p>
            <a:r>
              <a:rPr lang="en-US">
                <a:latin typeface="Arial" charset="0"/>
                <a:ea typeface="ＭＳ Ｐゴシック" charset="0"/>
                <a:cs typeface="ＭＳ Ｐゴシック" charset="0"/>
              </a:rPr>
              <a:t>Machu Picchu, Peru</a:t>
            </a:r>
          </a:p>
        </p:txBody>
      </p:sp>
      <p:sp>
        <p:nvSpPr>
          <p:cNvPr id="44034" name="Content Placeholder 2"/>
          <p:cNvSpPr>
            <a:spLocks noGrp="1"/>
          </p:cNvSpPr>
          <p:nvPr>
            <p:ph idx="1"/>
          </p:nvPr>
        </p:nvSpPr>
        <p:spPr>
          <a:xfrm>
            <a:off x="457200" y="1744663"/>
            <a:ext cx="8229600" cy="4451350"/>
          </a:xfrm>
        </p:spPr>
        <p:txBody>
          <a:bodyPr/>
          <a:lstStyle/>
          <a:p>
            <a:r>
              <a:rPr lang="en-US" dirty="0" err="1">
                <a:latin typeface="Arial" charset="0"/>
                <a:ea typeface="ＭＳ Ｐゴシック" charset="0"/>
                <a:cs typeface="ＭＳ Ｐゴシック" charset="0"/>
              </a:rPr>
              <a:t>Pachacuti’s</a:t>
            </a:r>
            <a:r>
              <a:rPr lang="en-US" dirty="0">
                <a:latin typeface="Arial" charset="0"/>
                <a:ea typeface="ＭＳ Ｐゴシック" charset="0"/>
                <a:cs typeface="ＭＳ Ｐゴシック" charset="0"/>
              </a:rPr>
              <a:t> private estate and religious retreat</a:t>
            </a:r>
          </a:p>
          <a:p>
            <a:r>
              <a:rPr lang="en-US" dirty="0">
                <a:latin typeface="Arial" charset="0"/>
                <a:ea typeface="ＭＳ Ｐゴシック" charset="0"/>
                <a:cs typeface="ＭＳ Ｐゴシック" charset="0"/>
              </a:rPr>
              <a:t>The condor is depicted throughout</a:t>
            </a:r>
          </a:p>
          <a:p>
            <a:r>
              <a:rPr lang="en-US" dirty="0" err="1">
                <a:latin typeface="Arial" charset="0"/>
                <a:ea typeface="ＭＳ Ｐゴシック" charset="0"/>
                <a:cs typeface="ＭＳ Ｐゴシック" charset="0"/>
              </a:rPr>
              <a:t>Mortarless</a:t>
            </a:r>
            <a:r>
              <a:rPr lang="en-US" dirty="0">
                <a:latin typeface="Arial" charset="0"/>
                <a:ea typeface="ＭＳ Ｐゴシック" charset="0"/>
                <a:cs typeface="ＭＳ Ｐゴシック" charset="0"/>
              </a:rPr>
              <a:t> stonework</a:t>
            </a:r>
          </a:p>
          <a:p>
            <a:r>
              <a:rPr lang="en-US" dirty="0">
                <a:latin typeface="Arial" charset="0"/>
                <a:ea typeface="ＭＳ Ｐゴシック" charset="0"/>
                <a:cs typeface="ＭＳ Ｐゴシック" charset="0"/>
              </a:rPr>
              <a:t>Abandoned </a:t>
            </a:r>
            <a:r>
              <a:rPr lang="en-US" i="1" dirty="0">
                <a:latin typeface="Arial" charset="0"/>
                <a:ea typeface="ＭＳ Ｐゴシック" charset="0"/>
                <a:cs typeface="ＭＳ Ｐゴシック" charset="0"/>
              </a:rPr>
              <a:t>c. </a:t>
            </a:r>
            <a:r>
              <a:rPr lang="en-US" dirty="0">
                <a:latin typeface="Arial" charset="0"/>
                <a:ea typeface="ＭＳ Ｐゴシック" charset="0"/>
                <a:cs typeface="ＭＳ Ｐゴシック" charset="0"/>
              </a:rPr>
              <a:t>1527; excavated 1911</a:t>
            </a:r>
          </a:p>
        </p:txBody>
      </p:sp>
      <p:pic>
        <p:nvPicPr>
          <p:cNvPr id="44035" name="Picture 4" descr="Thumbnail of photograph of Machu Picchu, Peru."/>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738" y="855663"/>
            <a:ext cx="1023937"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Placeholder 1"/>
          <p:cNvSpPr>
            <a:spLocks noGrp="1"/>
          </p:cNvSpPr>
          <p:nvPr>
            <p:ph type="body" idx="1"/>
          </p:nvPr>
        </p:nvSpPr>
        <p:spPr>
          <a:xfrm>
            <a:off x="0" y="6348414"/>
            <a:ext cx="9144000" cy="30565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3.4.5 </a:t>
            </a:r>
            <a:r>
              <a:rPr lang="en-US" sz="2000" dirty="0">
                <a:solidFill>
                  <a:schemeClr val="bg1"/>
                </a:solidFill>
                <a:latin typeface="Arial" charset="0"/>
                <a:ea typeface="ＭＳ Ｐゴシック" charset="0"/>
                <a:cs typeface="Arial" charset="0"/>
              </a:rPr>
              <a:t>Machu Picchu, 1450–1530, Peru</a:t>
            </a:r>
          </a:p>
        </p:txBody>
      </p:sp>
      <p:pic>
        <p:nvPicPr>
          <p:cNvPr id="43011" name="Picture 3" descr="Photograph of Machu Picchu, Peru."/>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865" y="240958"/>
            <a:ext cx="6839585" cy="6107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u Picchu Ruins 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68630"/>
            <a:ext cx="8625284"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Placeholder 3"/>
          <p:cNvSpPr>
            <a:spLocks noGrp="1"/>
          </p:cNvSpPr>
          <p:nvPr>
            <p:ph type="body" idx="1"/>
          </p:nvPr>
        </p:nvSpPr>
        <p:spPr>
          <a:xfrm>
            <a:off x="0" y="2668588"/>
            <a:ext cx="2130425" cy="4152900"/>
          </a:xfrm>
        </p:spPr>
        <p:txBody>
          <a:bodyPr/>
          <a:lstStyle/>
          <a:p>
            <a:pPr>
              <a:defRPr/>
            </a:pPr>
            <a:r>
              <a:rPr lang="en-US" sz="1600" b="1" dirty="0">
                <a:latin typeface="Arial" charset="0"/>
                <a:ea typeface="ＭＳ Ｐゴシック" charset="0"/>
                <a:cs typeface="Arial" charset="0"/>
              </a:rPr>
              <a:t>3.4.1 </a:t>
            </a:r>
            <a:r>
              <a:rPr lang="en-US" sz="1600" dirty="0">
                <a:latin typeface="Arial" charset="0"/>
                <a:ea typeface="ＭＳ Ｐゴシック" charset="0"/>
                <a:cs typeface="Arial" charset="0"/>
              </a:rPr>
              <a:t>Map showing sites</a:t>
            </a:r>
          </a:p>
          <a:p>
            <a:pPr>
              <a:defRPr/>
            </a:pPr>
            <a:r>
              <a:rPr lang="en-US" sz="1600" dirty="0">
                <a:latin typeface="Arial" charset="0"/>
                <a:ea typeface="ＭＳ Ｐゴシック" charset="0"/>
                <a:cs typeface="Arial" charset="0"/>
              </a:rPr>
              <a:t>of ancient South America</a:t>
            </a:r>
          </a:p>
        </p:txBody>
      </p:sp>
      <p:pic>
        <p:nvPicPr>
          <p:cNvPr id="22531" name="Picture 1" descr="Map of ancient south america, marked with the locations of site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68212"/>
            <a:ext cx="5326062" cy="656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000" dirty="0" smtClean="0">
                <a:solidFill>
                  <a:schemeClr val="bg1"/>
                </a:solidFill>
              </a:rPr>
              <a:t>Temple of the Condor, Machu Picchu.</a:t>
            </a:r>
            <a:endParaRPr lang="en-US" sz="2000" dirty="0">
              <a:solidFill>
                <a:schemeClr val="bg1"/>
              </a:solidFill>
            </a:endParaRPr>
          </a:p>
        </p:txBody>
      </p:sp>
      <p:pic>
        <p:nvPicPr>
          <p:cNvPr id="1026" name="Picture 2" descr="Inca Ru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415" y="301307"/>
            <a:ext cx="7113905" cy="569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2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Placeholder 1"/>
          <p:cNvSpPr>
            <a:spLocks noGrp="1"/>
          </p:cNvSpPr>
          <p:nvPr>
            <p:ph type="body" idx="1"/>
          </p:nvPr>
        </p:nvSpPr>
        <p:spPr>
          <a:xfrm>
            <a:off x="0" y="5571828"/>
            <a:ext cx="9144000" cy="30565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ro-RO" sz="2000" dirty="0">
                <a:solidFill>
                  <a:schemeClr val="bg1"/>
                </a:solidFill>
              </a:rPr>
              <a:t>3.4.6 Tunic, c. 1500. Interlocked tapestry of cotton and wool, </a:t>
            </a:r>
            <a:r>
              <a:rPr lang="mr-IN" sz="2000" dirty="0">
                <a:solidFill>
                  <a:schemeClr val="bg1"/>
                </a:solidFill>
              </a:rPr>
              <a:t>35</a:t>
            </a:r>
            <a:r>
              <a:rPr lang="en-US" sz="2000" dirty="0">
                <a:solidFill>
                  <a:schemeClr val="bg1"/>
                </a:solidFill>
              </a:rPr>
              <a:t> ⅞ × </a:t>
            </a:r>
            <a:r>
              <a:rPr lang="mr-IN" sz="2000" dirty="0">
                <a:solidFill>
                  <a:schemeClr val="bg1"/>
                </a:solidFill>
              </a:rPr>
              <a:t>30⅛". Dumbarton</a:t>
            </a:r>
            <a:r>
              <a:rPr lang="en-US" sz="2000" dirty="0">
                <a:solidFill>
                  <a:schemeClr val="bg1"/>
                </a:solidFill>
              </a:rPr>
              <a:t> Oaks Research Library and Collections, Washington, D.C</a:t>
            </a:r>
            <a:r>
              <a:rPr lang="en-US" sz="2000" dirty="0" smtClean="0">
                <a:solidFill>
                  <a:schemeClr val="bg1"/>
                </a:solidFill>
              </a:rPr>
              <a:t>. Andean textiles made by women; weaving was a sacred art with its own god, Spider Woman.</a:t>
            </a:r>
            <a:endParaRPr lang="en-US" sz="2000" dirty="0">
              <a:solidFill>
                <a:schemeClr val="bg1"/>
              </a:solidFill>
              <a:latin typeface="Arial" charset="0"/>
              <a:ea typeface="ＭＳ Ｐゴシック" charset="0"/>
              <a:cs typeface="Arial" charset="0"/>
            </a:endParaRPr>
          </a:p>
        </p:txBody>
      </p:sp>
      <p:pic>
        <p:nvPicPr>
          <p:cNvPr id="5" name="Picture 4" descr="Image of a multi-colored checkerboard tunic. Within each square multiple patterns are depic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3571" y="102871"/>
            <a:ext cx="5926152" cy="532638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74360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Arial" charset="0"/>
                <a:ea typeface="ＭＳ Ｐゴシック" charset="0"/>
                <a:cs typeface="ＭＳ Ｐゴシック" charset="0"/>
              </a:rPr>
              <a:t>Mesoamerica</a:t>
            </a:r>
          </a:p>
        </p:txBody>
      </p:sp>
      <p:sp>
        <p:nvSpPr>
          <p:cNvPr id="52226" name="Content Placeholder 2"/>
          <p:cNvSpPr>
            <a:spLocks noGrp="1"/>
          </p:cNvSpPr>
          <p:nvPr>
            <p:ph idx="1"/>
          </p:nvPr>
        </p:nvSpPr>
        <p:spPr/>
        <p:txBody>
          <a:bodyPr/>
          <a:lstStyle/>
          <a:p>
            <a:pPr>
              <a:defRPr/>
            </a:pPr>
            <a:r>
              <a:rPr lang="en-US" sz="2800" dirty="0">
                <a:ea typeface="ＭＳ Ｐゴシック" charset="0"/>
                <a:cs typeface="ＭＳ Ｐゴシック" charset="0"/>
              </a:rPr>
              <a:t>Area of modern-day Mexico and Central </a:t>
            </a:r>
            <a:r>
              <a:rPr lang="en-US" sz="2800" dirty="0" smtClean="0">
                <a:ea typeface="ＭＳ Ｐゴシック" charset="0"/>
                <a:cs typeface="ＭＳ Ｐゴシック" charset="0"/>
              </a:rPr>
              <a:t>America (Honduras, Belize, Nicaragua)</a:t>
            </a:r>
            <a:endParaRPr lang="en-US" sz="2800" dirty="0">
              <a:ea typeface="ＭＳ Ｐゴシック" charset="0"/>
              <a:cs typeface="ＭＳ Ｐゴシック" charset="0"/>
            </a:endParaRPr>
          </a:p>
          <a:p>
            <a:pPr>
              <a:defRPr/>
            </a:pPr>
            <a:r>
              <a:rPr lang="en-US" sz="2800" dirty="0">
                <a:ea typeface="ＭＳ Ｐゴシック" charset="0"/>
                <a:cs typeface="ＭＳ Ｐゴシック" charset="0"/>
              </a:rPr>
              <a:t>Cultures include: </a:t>
            </a:r>
            <a:r>
              <a:rPr lang="en-US" sz="2800" dirty="0" err="1">
                <a:ea typeface="ＭＳ Ｐゴシック" charset="0"/>
                <a:cs typeface="ＭＳ Ｐゴシック" charset="0"/>
              </a:rPr>
              <a:t>Olmecs</a:t>
            </a:r>
            <a:r>
              <a:rPr lang="en-US" sz="2800" dirty="0">
                <a:ea typeface="ＭＳ Ｐゴシック" charset="0"/>
                <a:cs typeface="ＭＳ Ｐゴシック" charset="0"/>
              </a:rPr>
              <a:t>, </a:t>
            </a:r>
            <a:r>
              <a:rPr lang="en-US" sz="2800" dirty="0" err="1">
                <a:ea typeface="ＭＳ Ｐゴシック" charset="0"/>
                <a:cs typeface="ＭＳ Ｐゴシック" charset="0"/>
              </a:rPr>
              <a:t>Teotihuacanos</a:t>
            </a:r>
            <a:r>
              <a:rPr lang="en-US" sz="2800" dirty="0">
                <a:ea typeface="ＭＳ Ｐゴシック" charset="0"/>
                <a:cs typeface="ＭＳ Ｐゴシック" charset="0"/>
              </a:rPr>
              <a:t>, Maya, Aztecs</a:t>
            </a:r>
          </a:p>
          <a:p>
            <a:pPr>
              <a:defRPr/>
            </a:pPr>
            <a:r>
              <a:rPr lang="en-US" sz="2800" dirty="0">
                <a:ea typeface="ＭＳ Ｐゴシック" charset="0"/>
                <a:cs typeface="ＭＳ Ｐゴシック" charset="0"/>
              </a:rPr>
              <a:t>Used images as a form of writing (Maya hieroglyphs, Aztec pictographs)</a:t>
            </a:r>
          </a:p>
          <a:p>
            <a:pPr>
              <a:defRPr/>
            </a:pP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 Placeholder 1"/>
          <p:cNvSpPr>
            <a:spLocks noGrp="1"/>
          </p:cNvSpPr>
          <p:nvPr>
            <p:ph type="body" idx="1"/>
          </p:nvPr>
        </p:nvSpPr>
        <p:spPr>
          <a:xfrm>
            <a:off x="0" y="6274752"/>
            <a:ext cx="5314950" cy="546735"/>
          </a:xfrm>
          <a:ln w="9525"/>
        </p:spPr>
        <p:txBody>
          <a:bodyPr/>
          <a:lstStyle/>
          <a:p>
            <a:r>
              <a:rPr lang="en-US" sz="2000" b="1" dirty="0">
                <a:solidFill>
                  <a:schemeClr val="bg1"/>
                </a:solidFill>
                <a:latin typeface="Arial" charset="0"/>
                <a:ea typeface="ＭＳ Ｐゴシック" charset="0"/>
                <a:cs typeface="Arial" charset="0"/>
              </a:rPr>
              <a:t>3.4.7 </a:t>
            </a:r>
            <a:r>
              <a:rPr lang="en-US" sz="2000" dirty="0">
                <a:solidFill>
                  <a:schemeClr val="bg1"/>
                </a:solidFill>
                <a:latin typeface="Arial" charset="0"/>
                <a:ea typeface="ＭＳ Ｐゴシック" charset="0"/>
                <a:cs typeface="Arial" charset="0"/>
              </a:rPr>
              <a:t>Map of Mesoamerica</a:t>
            </a:r>
          </a:p>
        </p:txBody>
      </p:sp>
      <p:pic>
        <p:nvPicPr>
          <p:cNvPr id="55299" name="Picture 1" descr="Map of Mesoameric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224" y="192737"/>
            <a:ext cx="6675755" cy="6082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963738" y="812800"/>
            <a:ext cx="6723062" cy="1003300"/>
          </a:xfrm>
        </p:spPr>
        <p:txBody>
          <a:bodyPr/>
          <a:lstStyle/>
          <a:p>
            <a:r>
              <a:rPr lang="en-US" dirty="0">
                <a:latin typeface="Arial" charset="0"/>
                <a:ea typeface="ＭＳ Ｐゴシック" charset="0"/>
                <a:cs typeface="ＭＳ Ｐゴシック" charset="0"/>
              </a:rPr>
              <a:t>Colossal Olmec Head</a:t>
            </a:r>
          </a:p>
        </p:txBody>
      </p:sp>
      <p:sp>
        <p:nvSpPr>
          <p:cNvPr id="44034" name="Content Placeholder 2"/>
          <p:cNvSpPr>
            <a:spLocks noGrp="1"/>
          </p:cNvSpPr>
          <p:nvPr>
            <p:ph idx="1"/>
          </p:nvPr>
        </p:nvSpPr>
        <p:spPr>
          <a:xfrm>
            <a:off x="457200" y="1744663"/>
            <a:ext cx="8229600" cy="4451350"/>
          </a:xfrm>
        </p:spPr>
        <p:txBody>
          <a:bodyPr/>
          <a:lstStyle/>
          <a:p>
            <a:r>
              <a:rPr lang="en-US" sz="2800" dirty="0">
                <a:solidFill>
                  <a:srgbClr val="262626"/>
                </a:solidFill>
                <a:latin typeface="Arial" charset="0"/>
                <a:ea typeface="ＭＳ Ｐゴシック" charset="0"/>
                <a:cs typeface="ＭＳ Ｐゴシック" charset="0"/>
              </a:rPr>
              <a:t>Made of basalt, hard volcanic </a:t>
            </a:r>
            <a:r>
              <a:rPr lang="en-US" sz="2800" dirty="0" smtClean="0">
                <a:solidFill>
                  <a:srgbClr val="262626"/>
                </a:solidFill>
                <a:latin typeface="Arial" charset="0"/>
                <a:ea typeface="ＭＳ Ｐゴシック" charset="0"/>
                <a:cs typeface="ＭＳ Ｐゴシック" charset="0"/>
              </a:rPr>
              <a:t>stone boulders transported over 30 mi.</a:t>
            </a:r>
            <a:endParaRPr lang="en-US" sz="2800" dirty="0">
              <a:solidFill>
                <a:srgbClr val="262626"/>
              </a:solidFill>
              <a:latin typeface="Arial" charset="0"/>
              <a:ea typeface="ＭＳ Ｐゴシック" charset="0"/>
              <a:cs typeface="ＭＳ Ｐゴシック" charset="0"/>
            </a:endParaRPr>
          </a:p>
          <a:p>
            <a:pPr lvl="1"/>
            <a:r>
              <a:rPr lang="en-US" sz="2800" dirty="0">
                <a:solidFill>
                  <a:srgbClr val="262626"/>
                </a:solidFill>
                <a:latin typeface="Arial" charset="0"/>
                <a:ea typeface="ＭＳ Ｐゴシック" charset="0"/>
              </a:rPr>
              <a:t>Total of 17 of these heads found</a:t>
            </a:r>
          </a:p>
          <a:p>
            <a:pPr lvl="1"/>
            <a:r>
              <a:rPr lang="en-US" sz="2800" dirty="0">
                <a:solidFill>
                  <a:srgbClr val="262626"/>
                </a:solidFill>
                <a:latin typeface="Arial" charset="0"/>
                <a:ea typeface="ＭＳ Ｐゴシック" charset="0"/>
              </a:rPr>
              <a:t>Range from 5 to 12 ft (this one is 8 ft tall)</a:t>
            </a:r>
          </a:p>
          <a:p>
            <a:pPr lvl="1"/>
            <a:r>
              <a:rPr lang="en-US" sz="2800" dirty="0">
                <a:solidFill>
                  <a:srgbClr val="262626"/>
                </a:solidFill>
                <a:latin typeface="Arial" charset="0"/>
                <a:ea typeface="ＭＳ Ｐゴシック" charset="0"/>
              </a:rPr>
              <a:t>Weigh approximately 6 to 25 tons</a:t>
            </a:r>
          </a:p>
          <a:p>
            <a:r>
              <a:rPr lang="en-US" sz="2800" dirty="0">
                <a:solidFill>
                  <a:srgbClr val="262626"/>
                </a:solidFill>
                <a:latin typeface="Arial" charset="0"/>
                <a:ea typeface="ＭＳ Ｐゴシック" charset="0"/>
              </a:rPr>
              <a:t>Possibly portraits of rulers</a:t>
            </a:r>
          </a:p>
        </p:txBody>
      </p:sp>
      <p:pic>
        <p:nvPicPr>
          <p:cNvPr id="6" name="Picture 3" descr="Thumbnail of a photograph of the discovery of the Colossal Olmec Heads. Photograph of archaeologists standing next to one of the four Olmec heads discovered in La Vent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663" y="852488"/>
            <a:ext cx="12319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984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Photograph of archaeologists standing next to one of the four Olmec heads discovered in La Vent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231" y="257493"/>
            <a:ext cx="7912418" cy="587246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3009" name="Text Placeholder 1"/>
          <p:cNvSpPr>
            <a:spLocks noGrp="1"/>
          </p:cNvSpPr>
          <p:nvPr>
            <p:ph type="body" idx="1"/>
          </p:nvPr>
        </p:nvSpPr>
        <p:spPr>
          <a:xfrm>
            <a:off x="0" y="6129961"/>
            <a:ext cx="9144000" cy="30565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rPr>
              <a:t>3.4.8</a:t>
            </a:r>
            <a:r>
              <a:rPr lang="en-US" sz="2000" dirty="0">
                <a:solidFill>
                  <a:schemeClr val="bg1"/>
                </a:solidFill>
              </a:rPr>
              <a:t> Olmec Colossal Head, San Lorenzo, state of Veracruz, Mexico. Uncovered by Matthew and Marion </a:t>
            </a:r>
            <a:r>
              <a:rPr lang="en-US" sz="2000" dirty="0" err="1">
                <a:solidFill>
                  <a:schemeClr val="bg1"/>
                </a:solidFill>
              </a:rPr>
              <a:t>Stirling</a:t>
            </a:r>
            <a:r>
              <a:rPr lang="en-US" sz="2000" dirty="0">
                <a:solidFill>
                  <a:schemeClr val="bg1"/>
                </a:solidFill>
              </a:rPr>
              <a:t> in 1945</a:t>
            </a:r>
          </a:p>
        </p:txBody>
      </p:sp>
    </p:spTree>
    <p:extLst>
      <p:ext uri="{BB962C8B-B14F-4D97-AF65-F5344CB8AC3E}">
        <p14:creationId xmlns:p14="http://schemas.microsoft.com/office/powerpoint/2010/main" val="3319393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02798" cy="4343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734" y="0"/>
            <a:ext cx="4322826" cy="5669280"/>
          </a:xfrm>
          <a:prstGeom prst="rect">
            <a:avLst/>
          </a:prstGeom>
        </p:spPr>
      </p:pic>
    </p:spTree>
    <p:extLst>
      <p:ext uri="{BB962C8B-B14F-4D97-AF65-F5344CB8AC3E}">
        <p14:creationId xmlns:p14="http://schemas.microsoft.com/office/powerpoint/2010/main" val="173114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atin typeface="Arial" charset="0"/>
                <a:ea typeface="ＭＳ Ｐゴシック" charset="0"/>
                <a:cs typeface="ＭＳ Ｐゴシック" charset="0"/>
              </a:rPr>
              <a:t>Teotihuacan</a:t>
            </a:r>
          </a:p>
        </p:txBody>
      </p:sp>
      <p:sp>
        <p:nvSpPr>
          <p:cNvPr id="58370" name="Content Placeholder 2"/>
          <p:cNvSpPr>
            <a:spLocks noGrp="1"/>
          </p:cNvSpPr>
          <p:nvPr>
            <p:ph idx="1"/>
          </p:nvPr>
        </p:nvSpPr>
        <p:spPr/>
        <p:txBody>
          <a:bodyPr/>
          <a:lstStyle/>
          <a:p>
            <a:pPr>
              <a:defRPr/>
            </a:pPr>
            <a:r>
              <a:rPr lang="en-US" dirty="0">
                <a:ea typeface="ＭＳ Ｐゴシック" charset="0"/>
                <a:cs typeface="ＭＳ Ｐゴシック" charset="0"/>
              </a:rPr>
              <a:t>Site located in the Central Highlands of Mexico (near modern-day Mexico City)</a:t>
            </a:r>
          </a:p>
          <a:p>
            <a:pPr>
              <a:defRPr/>
            </a:pPr>
            <a:r>
              <a:rPr lang="en-US" dirty="0">
                <a:ea typeface="ＭＳ Ｐゴシック" charset="0"/>
                <a:cs typeface="ＭＳ Ｐゴシック" charset="0"/>
              </a:rPr>
              <a:t>Peaked around 500 </a:t>
            </a:r>
            <a:r>
              <a:rPr lang="en-US" cap="small" dirty="0" err="1">
                <a:ea typeface="ＭＳ Ｐゴシック" charset="0"/>
                <a:cs typeface="ＭＳ Ｐゴシック" charset="0"/>
              </a:rPr>
              <a:t>ce</a:t>
            </a:r>
            <a:r>
              <a:rPr lang="en-US" dirty="0">
                <a:ea typeface="ＭＳ Ｐゴシック" charset="0"/>
                <a:cs typeface="ＭＳ Ｐゴシック" charset="0"/>
              </a:rPr>
              <a:t>: 600 pyramids and 2,000 apartment compounds</a:t>
            </a:r>
          </a:p>
          <a:p>
            <a:pPr>
              <a:defRPr/>
            </a:pPr>
            <a:r>
              <a:rPr lang="en-US" dirty="0">
                <a:ea typeface="ＭＳ Ｐゴシック" charset="0"/>
                <a:cs typeface="ＭＳ Ｐゴシック" charset="0"/>
              </a:rPr>
              <a:t>Pyramid and plaza configuration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Placeholder 3"/>
          <p:cNvSpPr>
            <a:spLocks noGrp="1"/>
          </p:cNvSpPr>
          <p:nvPr>
            <p:ph type="body" idx="1"/>
          </p:nvPr>
        </p:nvSpPr>
        <p:spPr>
          <a:xfrm>
            <a:off x="0" y="105822"/>
            <a:ext cx="9144000" cy="30565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3.4.9a </a:t>
            </a:r>
            <a:r>
              <a:rPr lang="en-US" sz="2000" dirty="0">
                <a:solidFill>
                  <a:schemeClr val="bg1"/>
                </a:solidFill>
                <a:latin typeface="Arial" charset="0"/>
                <a:ea typeface="ＭＳ Ｐゴシック" charset="0"/>
                <a:cs typeface="Arial" charset="0"/>
              </a:rPr>
              <a:t>Plan of the ceremonial center, Teotihuacan, Mexico </a:t>
            </a:r>
          </a:p>
        </p:txBody>
      </p:sp>
      <p:pic>
        <p:nvPicPr>
          <p:cNvPr id="60419" name="Picture 3" descr="Plan of the ceremonial center in Teotihuacan, Mexico. Listed are the Ciudadela, the Temple-Pyramid of the Feathered Serpent, the Street of the Dead, the Pyramid of the Sun, and the Pyramid of the Mo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524" y="555991"/>
            <a:ext cx="7112952" cy="5860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Placeholder 1"/>
          <p:cNvSpPr>
            <a:spLocks noGrp="1"/>
          </p:cNvSpPr>
          <p:nvPr>
            <p:ph type="body" idx="1"/>
          </p:nvPr>
        </p:nvSpPr>
        <p:spPr>
          <a:xfrm>
            <a:off x="182880" y="6227987"/>
            <a:ext cx="9144000" cy="329398"/>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3.4.9b </a:t>
            </a:r>
            <a:r>
              <a:rPr lang="en-US" sz="2000" dirty="0">
                <a:solidFill>
                  <a:schemeClr val="bg1"/>
                </a:solidFill>
                <a:latin typeface="Arial" charset="0"/>
                <a:ea typeface="ＭＳ Ｐゴシック" charset="0"/>
                <a:cs typeface="Arial" charset="0"/>
              </a:rPr>
              <a:t>Aerial view (from Pyramid of the Moon) of the ceremonial center, Teotihuacan, Mexico </a:t>
            </a:r>
          </a:p>
        </p:txBody>
      </p:sp>
      <p:pic>
        <p:nvPicPr>
          <p:cNvPr id="63491" name="Picture 3" descr="Aerial photograph of the ceremonial center of Teotihuacan, Mexico.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3125" y="83014"/>
            <a:ext cx="7577749" cy="614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0"/>
            <a:ext cx="8229600" cy="936625"/>
          </a:xfrm>
        </p:spPr>
        <p:txBody>
          <a:bodyPr/>
          <a:lstStyle/>
          <a:p>
            <a:r>
              <a:rPr lang="en-US" dirty="0">
                <a:latin typeface="Arial" charset="0"/>
                <a:ea typeface="ＭＳ Ｐゴシック" charset="0"/>
                <a:cs typeface="ＭＳ Ｐゴシック" charset="0"/>
              </a:rPr>
              <a:t>South America</a:t>
            </a:r>
          </a:p>
        </p:txBody>
      </p:sp>
      <p:sp>
        <p:nvSpPr>
          <p:cNvPr id="30723" name="Content Placeholder 2"/>
          <p:cNvSpPr>
            <a:spLocks noGrp="1"/>
          </p:cNvSpPr>
          <p:nvPr>
            <p:ph idx="1"/>
          </p:nvPr>
        </p:nvSpPr>
        <p:spPr>
          <a:xfrm>
            <a:off x="91440" y="936625"/>
            <a:ext cx="8595360" cy="5189538"/>
          </a:xfrm>
        </p:spPr>
        <p:txBody>
          <a:bodyPr/>
          <a:lstStyle/>
          <a:p>
            <a:pPr>
              <a:defRPr/>
            </a:pPr>
            <a:r>
              <a:rPr lang="en-US" sz="2800" dirty="0">
                <a:ea typeface="ＭＳ Ｐゴシック" charset="0"/>
                <a:cs typeface="ＭＳ Ｐゴシック" charset="0"/>
              </a:rPr>
              <a:t>From about 3000 </a:t>
            </a:r>
            <a:r>
              <a:rPr lang="en-US" sz="2800" cap="small" dirty="0" err="1">
                <a:ea typeface="ＭＳ Ｐゴシック" charset="0"/>
                <a:cs typeface="ＭＳ Ｐゴシック" charset="0"/>
              </a:rPr>
              <a:t>bce</a:t>
            </a:r>
            <a:r>
              <a:rPr lang="en-US" sz="2800" dirty="0">
                <a:ea typeface="ＭＳ Ｐゴシック" charset="0"/>
                <a:cs typeface="ＭＳ Ｐゴシック" charset="0"/>
              </a:rPr>
              <a:t>, region around the Andes </a:t>
            </a:r>
            <a:r>
              <a:rPr lang="en-US" sz="2800" dirty="0" smtClean="0">
                <a:ea typeface="ＭＳ Ｐゴシック" charset="0"/>
                <a:cs typeface="ＭＳ Ｐゴシック" charset="0"/>
              </a:rPr>
              <a:t>Mountains (present-day Peru and Bolivia)</a:t>
            </a:r>
            <a:endParaRPr lang="en-US" sz="2800" dirty="0">
              <a:ea typeface="ＭＳ Ｐゴシック" charset="0"/>
              <a:cs typeface="ＭＳ Ｐゴシック" charset="0"/>
            </a:endParaRPr>
          </a:p>
          <a:p>
            <a:pPr>
              <a:defRPr/>
            </a:pPr>
            <a:r>
              <a:rPr lang="en-US" sz="2800" dirty="0">
                <a:ea typeface="ＭＳ Ｐゴシック" charset="0"/>
                <a:cs typeface="ＭＳ Ｐゴシック" charset="0"/>
              </a:rPr>
              <a:t>Andean cultures: </a:t>
            </a:r>
            <a:r>
              <a:rPr lang="en-US" sz="2800" dirty="0" err="1">
                <a:ea typeface="ＭＳ Ｐゴシック" charset="0"/>
                <a:cs typeface="ＭＳ Ｐゴシック" charset="0"/>
              </a:rPr>
              <a:t>Chavín</a:t>
            </a:r>
            <a:r>
              <a:rPr lang="en-US" sz="2800" dirty="0">
                <a:ea typeface="ＭＳ Ｐゴシック" charset="0"/>
                <a:cs typeface="ＭＳ Ｐゴシック" charset="0"/>
              </a:rPr>
              <a:t>, </a:t>
            </a:r>
            <a:r>
              <a:rPr lang="en-US" sz="2800" dirty="0" err="1">
                <a:ea typeface="ＭＳ Ｐゴシック" charset="0"/>
                <a:cs typeface="ＭＳ Ｐゴシック" charset="0"/>
              </a:rPr>
              <a:t>Paracas</a:t>
            </a:r>
            <a:r>
              <a:rPr lang="en-US" sz="2800" dirty="0">
                <a:ea typeface="ＭＳ Ｐゴシック" charset="0"/>
                <a:cs typeface="ＭＳ Ｐゴシック" charset="0"/>
              </a:rPr>
              <a:t>, Nazca, Moche, </a:t>
            </a:r>
            <a:r>
              <a:rPr lang="en-US" sz="2800" dirty="0" err="1">
                <a:ea typeface="ＭＳ Ｐゴシック" charset="0"/>
                <a:cs typeface="ＭＳ Ｐゴシック" charset="0"/>
              </a:rPr>
              <a:t>Tiwanaku</a:t>
            </a:r>
            <a:r>
              <a:rPr lang="en-US" sz="2800" dirty="0">
                <a:ea typeface="ＭＳ Ｐゴシック" charset="0"/>
                <a:cs typeface="ＭＳ Ｐゴシック" charset="0"/>
              </a:rPr>
              <a:t>, and </a:t>
            </a:r>
            <a:r>
              <a:rPr lang="en-US" sz="2800" dirty="0" smtClean="0">
                <a:ea typeface="ＭＳ Ｐゴシック" charset="0"/>
                <a:cs typeface="ＭＳ Ｐゴシック" charset="0"/>
              </a:rPr>
              <a:t>Inca</a:t>
            </a:r>
          </a:p>
          <a:p>
            <a:pPr>
              <a:defRPr/>
            </a:pPr>
            <a:r>
              <a:rPr lang="en-US" sz="2800" dirty="0" smtClean="0">
                <a:ea typeface="ＭＳ Ｐゴシック" charset="0"/>
                <a:cs typeface="ＭＳ Ｐゴシック" charset="0"/>
              </a:rPr>
              <a:t>In contrast to other parts of the world, Andean peoples developed monumental architecture and textiles long before ceramics and intensive agriculture (two hallmarks of early civilization).</a:t>
            </a:r>
            <a:endParaRPr lang="en-US" sz="2800" dirty="0">
              <a:ea typeface="ＭＳ Ｐゴシック" charset="0"/>
              <a:cs typeface="ＭＳ Ｐゴシック" charset="0"/>
            </a:endParaRPr>
          </a:p>
          <a:p>
            <a:pPr>
              <a:defRPr/>
            </a:pPr>
            <a:r>
              <a:rPr lang="en-US" sz="2800" dirty="0">
                <a:ea typeface="ＭＳ Ｐゴシック" charset="0"/>
                <a:cs typeface="ＭＳ Ｐゴシック" charset="0"/>
              </a:rPr>
              <a:t>Art reflected the local environment, resources, and beliefs </a:t>
            </a:r>
          </a:p>
          <a:p>
            <a:pPr>
              <a:defRPr/>
            </a:pPr>
            <a:r>
              <a:rPr lang="en-US" sz="2800" dirty="0">
                <a:ea typeface="ＭＳ Ｐゴシック" charset="0"/>
                <a:cs typeface="ＭＳ Ｐゴシック" charset="0"/>
              </a:rPr>
              <a:t>Used stylized forms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63738" y="812800"/>
            <a:ext cx="6723062" cy="1003300"/>
          </a:xfrm>
        </p:spPr>
        <p:txBody>
          <a:bodyPr/>
          <a:lstStyle/>
          <a:p>
            <a:r>
              <a:rPr lang="en-US">
                <a:latin typeface="Arial" charset="0"/>
                <a:ea typeface="ＭＳ Ｐゴシック" charset="0"/>
                <a:cs typeface="ＭＳ Ｐゴシック" charset="0"/>
              </a:rPr>
              <a:t>Pyramid of the Sun, Teotihuacan, Mexico</a:t>
            </a:r>
          </a:p>
        </p:txBody>
      </p:sp>
      <p:sp>
        <p:nvSpPr>
          <p:cNvPr id="66562" name="Content Placeholder 2"/>
          <p:cNvSpPr>
            <a:spLocks noGrp="1"/>
          </p:cNvSpPr>
          <p:nvPr>
            <p:ph idx="1"/>
          </p:nvPr>
        </p:nvSpPr>
        <p:spPr>
          <a:xfrm>
            <a:off x="457200" y="1851025"/>
            <a:ext cx="8229600" cy="4451350"/>
          </a:xfrm>
        </p:spPr>
        <p:txBody>
          <a:bodyPr/>
          <a:lstStyle/>
          <a:p>
            <a:r>
              <a:rPr lang="en-US" dirty="0">
                <a:latin typeface="Arial" charset="0"/>
                <a:ea typeface="ＭＳ Ｐゴシック" charset="0"/>
                <a:cs typeface="ＭＳ Ｐゴシック" charset="0"/>
              </a:rPr>
              <a:t>Largest structure on the site: stepped pyramid, 700 ft across on each side; 210 ft tall</a:t>
            </a:r>
          </a:p>
          <a:p>
            <a:r>
              <a:rPr lang="en-US" dirty="0">
                <a:latin typeface="Arial" charset="0"/>
                <a:ea typeface="ＭＳ Ｐゴシック" charset="0"/>
                <a:cs typeface="ＭＳ Ｐゴシック" charset="0"/>
              </a:rPr>
              <a:t>Importance of location</a:t>
            </a:r>
          </a:p>
          <a:p>
            <a:r>
              <a:rPr lang="en-US" dirty="0">
                <a:latin typeface="Arial" charset="0"/>
                <a:ea typeface="ＭＳ Ｐゴシック" charset="0"/>
                <a:cs typeface="ＭＳ Ｐゴシック" charset="0"/>
              </a:rPr>
              <a:t>Admired by the Aztecs, 800 years after Teotihuacan was abandoned</a:t>
            </a:r>
          </a:p>
          <a:p>
            <a:pPr lvl="1"/>
            <a:r>
              <a:rPr lang="en-US" dirty="0">
                <a:latin typeface="Arial" charset="0"/>
                <a:ea typeface="ＭＳ Ｐゴシック" charset="0"/>
              </a:rPr>
              <a:t>Became a place of Aztec pilgrimage</a:t>
            </a:r>
          </a:p>
        </p:txBody>
      </p:sp>
      <p:pic>
        <p:nvPicPr>
          <p:cNvPr id="66563" name="Picture 4" descr="Thumbnail of a photograph of the Pyramid of the Sun, Teotihuacan, Mexic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588" y="855663"/>
            <a:ext cx="117475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Placeholder 1"/>
          <p:cNvSpPr>
            <a:spLocks noGrp="1"/>
          </p:cNvSpPr>
          <p:nvPr>
            <p:ph type="body" idx="1"/>
          </p:nvPr>
        </p:nvSpPr>
        <p:spPr>
          <a:xfrm>
            <a:off x="0" y="6504862"/>
            <a:ext cx="9144000" cy="353138"/>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3.4.10 </a:t>
            </a:r>
            <a:r>
              <a:rPr lang="en-US" sz="2000" dirty="0">
                <a:solidFill>
                  <a:schemeClr val="bg1"/>
                </a:solidFill>
                <a:latin typeface="Arial" charset="0"/>
                <a:ea typeface="ＭＳ Ｐゴシック" charset="0"/>
                <a:cs typeface="Arial" charset="0"/>
              </a:rPr>
              <a:t>Pyramid of the Sun, </a:t>
            </a:r>
            <a:r>
              <a:rPr lang="en-US" sz="2000" i="1" dirty="0">
                <a:solidFill>
                  <a:schemeClr val="bg1"/>
                </a:solidFill>
                <a:latin typeface="Arial" charset="0"/>
                <a:ea typeface="ＭＳ Ｐゴシック" charset="0"/>
                <a:cs typeface="Arial" charset="0"/>
              </a:rPr>
              <a:t>c</a:t>
            </a:r>
            <a:r>
              <a:rPr lang="en-US" sz="2000" dirty="0">
                <a:solidFill>
                  <a:schemeClr val="bg1"/>
                </a:solidFill>
                <a:latin typeface="Arial" charset="0"/>
                <a:ea typeface="ＭＳ Ｐゴシック" charset="0"/>
                <a:cs typeface="Arial" charset="0"/>
              </a:rPr>
              <a:t>. 225 CE, Teotihuacan, Mexico</a:t>
            </a:r>
          </a:p>
        </p:txBody>
      </p:sp>
      <p:pic>
        <p:nvPicPr>
          <p:cNvPr id="65539" name="Picture 3" descr="Photograph of the Pyramid of the Sun, Teotihuacan, Mexic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93362"/>
            <a:ext cx="7715250" cy="6002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2144713" y="928688"/>
            <a:ext cx="6723062" cy="1003300"/>
          </a:xfrm>
        </p:spPr>
        <p:txBody>
          <a:bodyPr/>
          <a:lstStyle/>
          <a:p>
            <a:r>
              <a:rPr lang="en-US" dirty="0">
                <a:latin typeface="Arial" charset="0"/>
                <a:ea typeface="ＭＳ Ｐゴシック" charset="0"/>
                <a:cs typeface="ＭＳ Ｐゴシック" charset="0"/>
              </a:rPr>
              <a:t>Temple of Quetzalcoatl at Teotihuacan</a:t>
            </a:r>
          </a:p>
        </p:txBody>
      </p:sp>
      <p:sp>
        <p:nvSpPr>
          <p:cNvPr id="69634" name="Content Placeholder 2"/>
          <p:cNvSpPr>
            <a:spLocks noGrp="1"/>
          </p:cNvSpPr>
          <p:nvPr>
            <p:ph idx="1"/>
          </p:nvPr>
        </p:nvSpPr>
        <p:spPr>
          <a:xfrm>
            <a:off x="374650" y="2263775"/>
            <a:ext cx="8229600" cy="4451350"/>
          </a:xfrm>
        </p:spPr>
        <p:txBody>
          <a:bodyPr/>
          <a:lstStyle/>
          <a:p>
            <a:pPr>
              <a:spcAft>
                <a:spcPts val="200"/>
              </a:spcAft>
            </a:pPr>
            <a:r>
              <a:rPr lang="en-US" dirty="0">
                <a:latin typeface="Arial" charset="0"/>
                <a:ea typeface="ＭＳ Ｐゴシック" charset="0"/>
                <a:cs typeface="ＭＳ Ｐゴシック" charset="0"/>
              </a:rPr>
              <a:t>Located in an enclosed compound</a:t>
            </a:r>
          </a:p>
          <a:p>
            <a:pPr>
              <a:spcAft>
                <a:spcPts val="200"/>
              </a:spcAft>
            </a:pPr>
            <a:r>
              <a:rPr lang="en-US" dirty="0">
                <a:latin typeface="Arial" charset="0"/>
                <a:ea typeface="ＭＳ Ｐゴシック" charset="0"/>
                <a:cs typeface="ＭＳ Ｐゴシック" charset="0"/>
              </a:rPr>
              <a:t>Sculpted heads symbolize warfare and fertility, or cycles of wet/dry seasons</a:t>
            </a:r>
          </a:p>
          <a:p>
            <a:pPr>
              <a:spcAft>
                <a:spcPts val="200"/>
              </a:spcAft>
            </a:pPr>
            <a:r>
              <a:rPr lang="en-US" dirty="0">
                <a:latin typeface="Arial" charset="0"/>
                <a:ea typeface="ＭＳ Ｐゴシック" charset="0"/>
                <a:cs typeface="ＭＳ Ｐゴシック" charset="0"/>
              </a:rPr>
              <a:t>Gods Quetzalcoatl </a:t>
            </a:r>
            <a:r>
              <a:rPr lang="en-US" dirty="0" smtClean="0">
                <a:latin typeface="Arial" charset="0"/>
                <a:ea typeface="ＭＳ Ｐゴシック" charset="0"/>
                <a:cs typeface="ＭＳ Ｐゴシック" charset="0"/>
              </a:rPr>
              <a:t>(feathered serpent) and </a:t>
            </a:r>
            <a:r>
              <a:rPr lang="en-US" dirty="0">
                <a:latin typeface="Arial" charset="0"/>
                <a:ea typeface="ＭＳ Ｐゴシック" charset="0"/>
                <a:cs typeface="ＭＳ Ｐゴシック" charset="0"/>
              </a:rPr>
              <a:t>Tlaloc </a:t>
            </a:r>
            <a:r>
              <a:rPr lang="en-US" dirty="0" smtClean="0">
                <a:latin typeface="Arial" charset="0"/>
                <a:ea typeface="ＭＳ Ｐゴシック" charset="0"/>
                <a:cs typeface="ＭＳ Ｐゴシック" charset="0"/>
              </a:rPr>
              <a:t>(goggle-eyed rain god) are </a:t>
            </a:r>
            <a:r>
              <a:rPr lang="en-US" dirty="0">
                <a:latin typeface="Arial" charset="0"/>
                <a:ea typeface="ＭＳ Ｐゴシック" charset="0"/>
                <a:cs typeface="ＭＳ Ｐゴシック" charset="0"/>
              </a:rPr>
              <a:t>depicted</a:t>
            </a:r>
          </a:p>
        </p:txBody>
      </p:sp>
      <p:pic>
        <p:nvPicPr>
          <p:cNvPr id="69635" name="Picture 4" descr="Architectural sculpture with serpent heads and masks on the Temple of Quetzalcoatl at Teotihuacan, Mexico (also known as Temple of the Feathered Serpen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63" y="855663"/>
            <a:ext cx="1109662"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30" y="114300"/>
            <a:ext cx="8765540" cy="6574156"/>
          </a:xfrm>
        </p:spPr>
      </p:pic>
    </p:spTree>
    <p:extLst>
      <p:ext uri="{BB962C8B-B14F-4D97-AF65-F5344CB8AC3E}">
        <p14:creationId xmlns:p14="http://schemas.microsoft.com/office/powerpoint/2010/main" val="2232169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471" y="812800"/>
            <a:ext cx="8189053" cy="5450839"/>
          </a:xfrm>
        </p:spPr>
      </p:pic>
    </p:spTree>
    <p:extLst>
      <p:ext uri="{BB962C8B-B14F-4D97-AF65-F5344CB8AC3E}">
        <p14:creationId xmlns:p14="http://schemas.microsoft.com/office/powerpoint/2010/main" val="121234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Placeholder 1"/>
          <p:cNvSpPr>
            <a:spLocks noGrp="1"/>
          </p:cNvSpPr>
          <p:nvPr>
            <p:ph type="body" idx="1"/>
          </p:nvPr>
        </p:nvSpPr>
        <p:spPr>
          <a:xfrm>
            <a:off x="0" y="5878513"/>
            <a:ext cx="9144000" cy="5222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3.4.12 </a:t>
            </a:r>
            <a:r>
              <a:rPr lang="en-US" sz="2000" dirty="0">
                <a:solidFill>
                  <a:schemeClr val="bg1"/>
                </a:solidFill>
                <a:latin typeface="Arial" charset="0"/>
                <a:ea typeface="ＭＳ Ｐゴシック" charset="0"/>
                <a:cs typeface="Arial" charset="0"/>
              </a:rPr>
              <a:t>Architectural sculpture with serpent heads and masks on the Temple of Quetzalcoatl at Teotihuacan, Mexico (also known as the Temple of the Feathered Serpent)</a:t>
            </a:r>
          </a:p>
        </p:txBody>
      </p:sp>
      <p:pic>
        <p:nvPicPr>
          <p:cNvPr id="68611" name="Picture 3" descr="Architectural sculpture with serpent heads and masks on the Temple of Quetzalcoatl at Teotihuacan, Mexico (also known as Temple of the Feathered Serpen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87004"/>
            <a:ext cx="7035800" cy="5791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atin typeface="Arial" charset="0"/>
                <a:ea typeface="ＭＳ Ｐゴシック" charset="0"/>
                <a:cs typeface="ＭＳ Ｐゴシック" charset="0"/>
              </a:rPr>
              <a:t>The Maya</a:t>
            </a:r>
          </a:p>
        </p:txBody>
      </p:sp>
      <p:sp>
        <p:nvSpPr>
          <p:cNvPr id="71682" name="Content Placeholder 2"/>
          <p:cNvSpPr>
            <a:spLocks noGrp="1"/>
          </p:cNvSpPr>
          <p:nvPr>
            <p:ph idx="1"/>
          </p:nvPr>
        </p:nvSpPr>
        <p:spPr/>
        <p:txBody>
          <a:bodyPr/>
          <a:lstStyle/>
          <a:p>
            <a:pPr>
              <a:defRPr/>
            </a:pPr>
            <a:r>
              <a:rPr lang="en-US" dirty="0">
                <a:ea typeface="ＭＳ Ｐゴシック" charset="0"/>
                <a:cs typeface="ＭＳ Ｐゴシック" charset="0"/>
              </a:rPr>
              <a:t>Cultural group with city-states throughout Mesoamerica</a:t>
            </a:r>
          </a:p>
          <a:p>
            <a:pPr>
              <a:defRPr/>
            </a:pPr>
            <a:r>
              <a:rPr lang="en-US" dirty="0">
                <a:ea typeface="ＭＳ Ｐゴシック" charset="0"/>
                <a:cs typeface="ＭＳ Ｐゴシック" charset="0"/>
              </a:rPr>
              <a:t>From about 2000 </a:t>
            </a:r>
            <a:r>
              <a:rPr lang="en-US" cap="small" dirty="0" err="1">
                <a:ea typeface="ＭＳ Ｐゴシック" charset="0"/>
                <a:cs typeface="ＭＳ Ｐゴシック" charset="0"/>
              </a:rPr>
              <a:t>bce</a:t>
            </a:r>
            <a:r>
              <a:rPr lang="en-US" dirty="0">
                <a:ea typeface="ＭＳ Ｐゴシック" charset="0"/>
                <a:cs typeface="ＭＳ Ｐゴシック" charset="0"/>
              </a:rPr>
              <a:t>–1500 </a:t>
            </a:r>
            <a:r>
              <a:rPr lang="en-US" cap="small" dirty="0" err="1">
                <a:ea typeface="ＭＳ Ｐゴシック" charset="0"/>
                <a:cs typeface="ＭＳ Ｐゴシック" charset="0"/>
              </a:rPr>
              <a:t>ce</a:t>
            </a:r>
            <a:r>
              <a:rPr lang="en-US" dirty="0">
                <a:ea typeface="ＭＳ Ｐゴシック" charset="0"/>
                <a:cs typeface="ＭＳ Ｐゴシック" charset="0"/>
              </a:rPr>
              <a:t> (peak 300–900 </a:t>
            </a:r>
            <a:r>
              <a:rPr lang="en-US" cap="small" dirty="0" err="1">
                <a:ea typeface="ＭＳ Ｐゴシック" charset="0"/>
                <a:cs typeface="ＭＳ Ｐゴシック" charset="0"/>
              </a:rPr>
              <a:t>ce</a:t>
            </a:r>
            <a:r>
              <a:rPr lang="en-US" dirty="0">
                <a:ea typeface="ＭＳ Ｐゴシック" charset="0"/>
                <a:cs typeface="ＭＳ Ｐゴシック" charset="0"/>
              </a:rPr>
              <a:t>)</a:t>
            </a:r>
          </a:p>
          <a:p>
            <a:pPr>
              <a:defRPr/>
            </a:pPr>
            <a:r>
              <a:rPr lang="en-US" dirty="0">
                <a:ea typeface="ＭＳ Ｐゴシック" charset="0"/>
                <a:cs typeface="ＭＳ Ｐゴシック" charset="0"/>
              </a:rPr>
              <a:t>Estimated 7 million Maya living today</a:t>
            </a:r>
          </a:p>
          <a:p>
            <a:pPr>
              <a:defRPr/>
            </a:pPr>
            <a:r>
              <a:rPr lang="en-US" dirty="0">
                <a:ea typeface="ＭＳ Ｐゴシック" charset="0"/>
                <a:cs typeface="ＭＳ Ｐゴシック" charset="0"/>
              </a:rPr>
              <a:t>Importance of mythology and cosmology and associated rituals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 y="-1331912"/>
            <a:ext cx="2788920" cy="4152900"/>
          </a:xfrm>
          <a:prstGeom prst="rect">
            <a:avLst/>
          </a:prstGeom>
          <a:noFill/>
          <a:ln w="0" cap="flat" cmpd="sng" algn="ctr">
            <a:no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marL="0" indent="0" algn="l" defTabSz="457200" rtl="0" eaLnBrk="0" fontAlgn="base" hangingPunct="0">
              <a:spcBef>
                <a:spcPts val="200"/>
              </a:spcBef>
              <a:spcAft>
                <a:spcPct val="0"/>
              </a:spcAft>
              <a:buClr>
                <a:srgbClr val="23A54C"/>
              </a:buClr>
              <a:buSzPct val="75000"/>
              <a:buFontTx/>
              <a:buNone/>
              <a:defRPr sz="1200" b="0" kern="1200">
                <a:solidFill>
                  <a:schemeClr val="bg1">
                    <a:lumMod val="95000"/>
                  </a:schemeClr>
                </a:solidFill>
                <a:latin typeface="Arial"/>
                <a:ea typeface="ＭＳ Ｐゴシック" pitchFamily="-65" charset="-128"/>
                <a:cs typeface="Arial"/>
              </a:defRPr>
            </a:lvl1pPr>
            <a:lvl2pPr marL="457200" indent="0" algn="l" defTabSz="457200" rtl="0" eaLnBrk="0" fontAlgn="base" hangingPunct="0">
              <a:spcBef>
                <a:spcPts val="200"/>
              </a:spcBef>
              <a:spcAft>
                <a:spcPct val="0"/>
              </a:spcAft>
              <a:buClr>
                <a:srgbClr val="23A54C"/>
              </a:buClr>
              <a:buSzPct val="50000"/>
              <a:buFont typeface="Wingdings" charset="0"/>
              <a:buNone/>
              <a:defRPr sz="1800" b="1" kern="1200">
                <a:solidFill>
                  <a:schemeClr val="tx1">
                    <a:tint val="75000"/>
                  </a:schemeClr>
                </a:solidFill>
                <a:latin typeface="Arial"/>
                <a:ea typeface="ＭＳ Ｐゴシック" pitchFamily="-65" charset="-128"/>
                <a:cs typeface="ＭＳ Ｐゴシック" charset="-128"/>
              </a:defRPr>
            </a:lvl2pPr>
            <a:lvl3pPr marL="914400" indent="0" algn="l" defTabSz="457200" rtl="0" eaLnBrk="0" fontAlgn="base" hangingPunct="0">
              <a:spcBef>
                <a:spcPts val="200"/>
              </a:spcBef>
              <a:spcAft>
                <a:spcPct val="0"/>
              </a:spcAft>
              <a:buClr>
                <a:srgbClr val="23A54C"/>
              </a:buClr>
              <a:buFont typeface="Arial" charset="0"/>
              <a:buNone/>
              <a:defRPr sz="1600" b="1" kern="1200">
                <a:solidFill>
                  <a:schemeClr val="tx1">
                    <a:tint val="75000"/>
                  </a:schemeClr>
                </a:solidFill>
                <a:latin typeface="Arial"/>
                <a:ea typeface="ＭＳ Ｐゴシック" pitchFamily="-65" charset="-128"/>
                <a:cs typeface="ＭＳ Ｐゴシック" charset="-128"/>
              </a:defRPr>
            </a:lvl3pPr>
            <a:lvl4pPr marL="13716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4pPr>
            <a:lvl5pPr marL="18288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tr-TR" sz="2000" b="1" dirty="0"/>
              <a:t>3.4.11a</a:t>
            </a:r>
            <a:r>
              <a:rPr lang="tr-TR" sz="2000" dirty="0"/>
              <a:t> Maya </a:t>
            </a:r>
            <a:r>
              <a:rPr lang="tr-TR" sz="2000" dirty="0" err="1"/>
              <a:t>Lintel</a:t>
            </a:r>
            <a:r>
              <a:rPr lang="tr-TR" sz="2000" dirty="0"/>
              <a:t> 24</a:t>
            </a:r>
          </a:p>
          <a:p>
            <a:r>
              <a:rPr lang="tr-TR" sz="2000" dirty="0" err="1"/>
              <a:t>showing</a:t>
            </a:r>
            <a:r>
              <a:rPr lang="tr-TR" sz="2000" dirty="0"/>
              <a:t> </a:t>
            </a:r>
            <a:r>
              <a:rPr lang="tr-TR" sz="2000" dirty="0" err="1"/>
              <a:t>Shield</a:t>
            </a:r>
            <a:r>
              <a:rPr lang="tr-TR" sz="2000" dirty="0"/>
              <a:t> Jaguar</a:t>
            </a:r>
          </a:p>
          <a:p>
            <a:r>
              <a:rPr lang="tr-TR" sz="2000" dirty="0" err="1"/>
              <a:t>and</a:t>
            </a:r>
            <a:r>
              <a:rPr lang="tr-TR" sz="2000" dirty="0"/>
              <a:t> </a:t>
            </a:r>
            <a:r>
              <a:rPr lang="tr-TR" sz="2000" dirty="0" err="1"/>
              <a:t>Lady</a:t>
            </a:r>
            <a:r>
              <a:rPr lang="tr-TR" sz="2000" dirty="0"/>
              <a:t> </a:t>
            </a:r>
            <a:r>
              <a:rPr lang="tr-TR" sz="2000" dirty="0" err="1"/>
              <a:t>Xoc</a:t>
            </a:r>
            <a:r>
              <a:rPr lang="tr-TR" sz="2000" dirty="0"/>
              <a:t>, c. 725 </a:t>
            </a:r>
            <a:r>
              <a:rPr lang="tr-TR" sz="2000" dirty="0" smtClean="0"/>
              <a:t>CE.</a:t>
            </a:r>
            <a:r>
              <a:rPr lang="en-US" sz="2000" dirty="0" smtClean="0"/>
              <a:t>Limestone</a:t>
            </a:r>
            <a:r>
              <a:rPr lang="en-US" sz="2000" dirty="0"/>
              <a:t>, 43 × 30 ¾ </a:t>
            </a:r>
            <a:r>
              <a:rPr lang="en-US" sz="2000" dirty="0" smtClean="0"/>
              <a:t>× 2 </a:t>
            </a:r>
            <a:r>
              <a:rPr lang="en-US" sz="2000" dirty="0"/>
              <a:t>⅜". British Museum</a:t>
            </a:r>
            <a:r>
              <a:rPr lang="en-US" sz="2000" dirty="0" smtClean="0"/>
              <a:t>, London</a:t>
            </a:r>
            <a:r>
              <a:rPr lang="en-US" sz="2000" dirty="0"/>
              <a:t>, England</a:t>
            </a:r>
            <a:endParaRPr lang="en-US" sz="2000" dirty="0">
              <a:solidFill>
                <a:srgbClr val="BFBFBF"/>
              </a:solidFill>
              <a:latin typeface="Arial" charset="0"/>
              <a:ea typeface="ＭＳ Ｐゴシック" charset="0"/>
              <a:cs typeface="Arial" charset="0"/>
            </a:endParaRPr>
          </a:p>
        </p:txBody>
      </p:sp>
      <p:pic>
        <p:nvPicPr>
          <p:cNvPr id="4" name="Picture 3" descr="A limestone relief depicting two figures, one holding a lance-like weapon and the other kneeling in front of the first figure. The ruler, Shield Jaguar, stands and his wife, Lady Xoc, kneels before him. She is depicted pulling a rope through a hole in her tongue.">
            <a:extLst>
              <a:ext uri="{FF2B5EF4-FFF2-40B4-BE49-F238E27FC236}">
                <a16:creationId xmlns:a16="http://schemas.microsoft.com/office/drawing/2014/main" id="{221A7056-0F19-7D4F-AAE2-9CC77476D7D2}"/>
              </a:ext>
            </a:extLst>
          </p:cNvPr>
          <p:cNvPicPr>
            <a:picLocks noChangeAspect="1"/>
          </p:cNvPicPr>
          <p:nvPr/>
        </p:nvPicPr>
        <p:blipFill>
          <a:blip r:embed="rId3"/>
          <a:stretch>
            <a:fillRect/>
          </a:stretch>
        </p:blipFill>
        <p:spPr>
          <a:xfrm>
            <a:off x="4251230" y="93840"/>
            <a:ext cx="4664170" cy="6495556"/>
          </a:xfrm>
          <a:prstGeom prst="rect">
            <a:avLst/>
          </a:prstGeom>
        </p:spPr>
      </p:pic>
      <p:sp>
        <p:nvSpPr>
          <p:cNvPr id="2" name="Rectangle 1"/>
          <p:cNvSpPr/>
          <p:nvPr/>
        </p:nvSpPr>
        <p:spPr>
          <a:xfrm>
            <a:off x="91075" y="3341618"/>
            <a:ext cx="3463290" cy="2862322"/>
          </a:xfrm>
          <a:prstGeom prst="rect">
            <a:avLst/>
          </a:prstGeom>
        </p:spPr>
        <p:txBody>
          <a:bodyPr wrap="square">
            <a:spAutoFit/>
          </a:bodyPr>
          <a:lstStyle/>
          <a:p>
            <a:r>
              <a:rPr lang="en-US" sz="2000" dirty="0">
                <a:solidFill>
                  <a:schemeClr val="bg1"/>
                </a:solidFill>
                <a:latin typeface="Arial" panose="020B0604020202020204" pitchFamily="34" charset="0"/>
              </a:rPr>
              <a:t>Lintel 24: Lady </a:t>
            </a:r>
            <a:r>
              <a:rPr lang="en-US" sz="2000" dirty="0" err="1">
                <a:solidFill>
                  <a:schemeClr val="bg1"/>
                </a:solidFill>
                <a:latin typeface="Arial" panose="020B0604020202020204" pitchFamily="34" charset="0"/>
              </a:rPr>
              <a:t>Xoc</a:t>
            </a:r>
            <a:r>
              <a:rPr lang="en-US" sz="2000" dirty="0">
                <a:solidFill>
                  <a:schemeClr val="bg1"/>
                </a:solidFill>
                <a:latin typeface="Arial" panose="020B0604020202020204" pitchFamily="34" charset="0"/>
              </a:rPr>
              <a:t> is pulling a thorny rope through her tongue by torch </a:t>
            </a:r>
            <a:r>
              <a:rPr lang="en-US" sz="2000" dirty="0" smtClean="0">
                <a:solidFill>
                  <a:schemeClr val="bg1"/>
                </a:solidFill>
                <a:latin typeface="Arial" panose="020B0604020202020204" pitchFamily="34" charset="0"/>
              </a:rPr>
              <a:t>light. Bloodletting ritual was necessary to win the favor the gods for important events. Event: birth of Bird Jaguar III in 709 CE</a:t>
            </a:r>
          </a:p>
          <a:p>
            <a:endParaRPr lang="en-US" sz="2000" dirty="0">
              <a:solidFill>
                <a:schemeClr val="bg1"/>
              </a:solidFill>
              <a:latin typeface="Arial" panose="020B0604020202020204" pitchFamily="34" charset="0"/>
            </a:endParaRPr>
          </a:p>
        </p:txBody>
      </p:sp>
    </p:spTree>
    <p:extLst>
      <p:ext uri="{BB962C8B-B14F-4D97-AF65-F5344CB8AC3E}">
        <p14:creationId xmlns:p14="http://schemas.microsoft.com/office/powerpoint/2010/main" val="3731190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91440" y="560070"/>
            <a:ext cx="2171700" cy="1792288"/>
          </a:xfrm>
          <a:prstGeom prst="rect">
            <a:avLst/>
          </a:prstGeom>
          <a:noFill/>
          <a:ln w="0" cap="flat" cmpd="sng" algn="ctr">
            <a:no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marL="0" indent="0" algn="l" defTabSz="457200" rtl="0" eaLnBrk="0" fontAlgn="base" hangingPunct="0">
              <a:spcBef>
                <a:spcPts val="200"/>
              </a:spcBef>
              <a:spcAft>
                <a:spcPct val="0"/>
              </a:spcAft>
              <a:buClr>
                <a:srgbClr val="23A54C"/>
              </a:buClr>
              <a:buSzPct val="75000"/>
              <a:buFontTx/>
              <a:buNone/>
              <a:defRPr sz="1200" b="0" kern="1200">
                <a:solidFill>
                  <a:schemeClr val="bg1">
                    <a:lumMod val="95000"/>
                  </a:schemeClr>
                </a:solidFill>
                <a:latin typeface="Arial"/>
                <a:ea typeface="ＭＳ Ｐゴシック" pitchFamily="-65" charset="-128"/>
                <a:cs typeface="Arial"/>
              </a:defRPr>
            </a:lvl1pPr>
            <a:lvl2pPr marL="457200" indent="0" algn="l" defTabSz="457200" rtl="0" eaLnBrk="0" fontAlgn="base" hangingPunct="0">
              <a:spcBef>
                <a:spcPts val="200"/>
              </a:spcBef>
              <a:spcAft>
                <a:spcPct val="0"/>
              </a:spcAft>
              <a:buClr>
                <a:srgbClr val="23A54C"/>
              </a:buClr>
              <a:buSzPct val="50000"/>
              <a:buFont typeface="Wingdings" charset="0"/>
              <a:buNone/>
              <a:defRPr sz="1800" b="1" kern="1200">
                <a:solidFill>
                  <a:schemeClr val="tx1">
                    <a:tint val="75000"/>
                  </a:schemeClr>
                </a:solidFill>
                <a:latin typeface="Arial"/>
                <a:ea typeface="ＭＳ Ｐゴシック" pitchFamily="-65" charset="-128"/>
                <a:cs typeface="ＭＳ Ｐゴシック" charset="-128"/>
              </a:defRPr>
            </a:lvl2pPr>
            <a:lvl3pPr marL="914400" indent="0" algn="l" defTabSz="457200" rtl="0" eaLnBrk="0" fontAlgn="base" hangingPunct="0">
              <a:spcBef>
                <a:spcPts val="200"/>
              </a:spcBef>
              <a:spcAft>
                <a:spcPct val="0"/>
              </a:spcAft>
              <a:buClr>
                <a:srgbClr val="23A54C"/>
              </a:buClr>
              <a:buFont typeface="Arial" charset="0"/>
              <a:buNone/>
              <a:defRPr sz="1600" b="1" kern="1200">
                <a:solidFill>
                  <a:schemeClr val="tx1">
                    <a:tint val="75000"/>
                  </a:schemeClr>
                </a:solidFill>
                <a:latin typeface="Arial"/>
                <a:ea typeface="ＭＳ Ｐゴシック" pitchFamily="-65" charset="-128"/>
                <a:cs typeface="ＭＳ Ｐゴシック" charset="-128"/>
              </a:defRPr>
            </a:lvl3pPr>
            <a:lvl4pPr marL="13716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4pPr>
            <a:lvl5pPr marL="18288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tr-TR" sz="2000" b="1" dirty="0"/>
              <a:t>3.4.11b</a:t>
            </a:r>
            <a:r>
              <a:rPr lang="tr-TR" sz="2000" dirty="0"/>
              <a:t> Maya</a:t>
            </a:r>
          </a:p>
          <a:p>
            <a:r>
              <a:rPr lang="tr-TR" sz="2000" dirty="0" err="1"/>
              <a:t>Lintel</a:t>
            </a:r>
            <a:r>
              <a:rPr lang="tr-TR" sz="2000" dirty="0"/>
              <a:t> 25. </a:t>
            </a:r>
            <a:r>
              <a:rPr lang="tr-TR" sz="2000" dirty="0" err="1"/>
              <a:t>Limestone</a:t>
            </a:r>
            <a:r>
              <a:rPr lang="tr-TR" sz="2000" dirty="0"/>
              <a:t>,</a:t>
            </a:r>
          </a:p>
          <a:p>
            <a:r>
              <a:rPr lang="mr-IN" sz="2000" dirty="0"/>
              <a:t>47</a:t>
            </a:r>
            <a:r>
              <a:rPr lang="en-US" sz="2000" dirty="0"/>
              <a:t> ⅝</a:t>
            </a:r>
            <a:r>
              <a:rPr lang="mr-IN" sz="2000" dirty="0"/>
              <a:t> × 33</a:t>
            </a:r>
            <a:r>
              <a:rPr lang="en-US" sz="2000" dirty="0"/>
              <a:t> ¾</a:t>
            </a:r>
            <a:r>
              <a:rPr lang="mr-IN" sz="2000" dirty="0"/>
              <a:t> × 5 ⅜".</a:t>
            </a:r>
          </a:p>
          <a:p>
            <a:r>
              <a:rPr lang="en-US" sz="2000" dirty="0"/>
              <a:t>British Museum,</a:t>
            </a:r>
          </a:p>
          <a:p>
            <a:r>
              <a:rPr lang="en-US" sz="2000" dirty="0"/>
              <a:t>London, England</a:t>
            </a:r>
            <a:endParaRPr lang="en-US" sz="2000" dirty="0">
              <a:solidFill>
                <a:srgbClr val="BFBFBF"/>
              </a:solidFill>
              <a:latin typeface="Arial" charset="0"/>
              <a:ea typeface="ＭＳ Ｐゴシック" charset="0"/>
              <a:cs typeface="Arial" charset="0"/>
            </a:endParaRPr>
          </a:p>
        </p:txBody>
      </p:sp>
      <p:pic>
        <p:nvPicPr>
          <p:cNvPr id="7" name="Picture 6" descr="Lintel showing serpent rising from a bow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660" y="111831"/>
            <a:ext cx="4340010" cy="6585473"/>
          </a:xfrm>
          <a:prstGeom prst="rect">
            <a:avLst/>
          </a:prstGeom>
        </p:spPr>
      </p:pic>
      <p:sp>
        <p:nvSpPr>
          <p:cNvPr id="2" name="Rectangle 1"/>
          <p:cNvSpPr/>
          <p:nvPr/>
        </p:nvSpPr>
        <p:spPr>
          <a:xfrm>
            <a:off x="0" y="2565946"/>
            <a:ext cx="3166110" cy="2862322"/>
          </a:xfrm>
          <a:prstGeom prst="rect">
            <a:avLst/>
          </a:prstGeom>
        </p:spPr>
        <p:txBody>
          <a:bodyPr wrap="square">
            <a:spAutoFit/>
          </a:bodyPr>
          <a:lstStyle/>
          <a:p>
            <a:r>
              <a:rPr lang="en-US" sz="2000" dirty="0">
                <a:solidFill>
                  <a:schemeClr val="bg1"/>
                </a:solidFill>
                <a:latin typeface="Arial" panose="020B0604020202020204" pitchFamily="34" charset="0"/>
              </a:rPr>
              <a:t>Lintel 25: </a:t>
            </a:r>
            <a:r>
              <a:rPr lang="en-US" sz="2000" dirty="0">
                <a:solidFill>
                  <a:schemeClr val="bg1"/>
                </a:solidFill>
              </a:rPr>
              <a:t>vision serpent arising from bowl of burning, blood-soaked </a:t>
            </a:r>
            <a:r>
              <a:rPr lang="en-US" sz="2000" dirty="0" smtClean="0">
                <a:solidFill>
                  <a:schemeClr val="bg1"/>
                </a:solidFill>
              </a:rPr>
              <a:t>paper. Bloodletting induced hallucinatory state=visions.</a:t>
            </a:r>
          </a:p>
          <a:p>
            <a:endParaRPr lang="en-US" sz="2000" dirty="0">
              <a:solidFill>
                <a:schemeClr val="bg1"/>
              </a:solidFill>
              <a:latin typeface="Arial" panose="020B0604020202020204" pitchFamily="34" charset="0"/>
            </a:endParaRPr>
          </a:p>
          <a:p>
            <a:r>
              <a:rPr lang="en-US" sz="2000" dirty="0" smtClean="0">
                <a:solidFill>
                  <a:schemeClr val="bg1"/>
                </a:solidFill>
                <a:latin typeface="Arial" panose="020B0604020202020204" pitchFamily="34" charset="0"/>
              </a:rPr>
              <a:t>Shield Jaguar’s ascension to throne in 681 CE.</a:t>
            </a:r>
            <a:endParaRPr lang="en-US" sz="2000" dirty="0">
              <a:solidFill>
                <a:schemeClr val="bg1"/>
              </a:solidFill>
              <a:latin typeface="Arial" panose="020B0604020202020204" pitchFamily="34" charset="0"/>
            </a:endParaRPr>
          </a:p>
        </p:txBody>
      </p:sp>
    </p:spTree>
    <p:extLst>
      <p:ext uri="{BB962C8B-B14F-4D97-AF65-F5344CB8AC3E}">
        <p14:creationId xmlns:p14="http://schemas.microsoft.com/office/powerpoint/2010/main" val="1114165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228197" y="-1629092"/>
            <a:ext cx="2432050" cy="4152900"/>
          </a:xfrm>
          <a:prstGeom prst="rect">
            <a:avLst/>
          </a:prstGeom>
          <a:noFill/>
          <a:ln w="0" cap="flat" cmpd="sng" algn="ctr">
            <a:no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marL="0" indent="0" algn="l" defTabSz="457200" rtl="0" eaLnBrk="0" fontAlgn="base" hangingPunct="0">
              <a:spcBef>
                <a:spcPts val="200"/>
              </a:spcBef>
              <a:spcAft>
                <a:spcPct val="0"/>
              </a:spcAft>
              <a:buClr>
                <a:srgbClr val="23A54C"/>
              </a:buClr>
              <a:buSzPct val="75000"/>
              <a:buFontTx/>
              <a:buNone/>
              <a:defRPr sz="1200" b="0" kern="1200">
                <a:solidFill>
                  <a:schemeClr val="bg1">
                    <a:lumMod val="95000"/>
                  </a:schemeClr>
                </a:solidFill>
                <a:latin typeface="Arial"/>
                <a:ea typeface="ＭＳ Ｐゴシック" pitchFamily="-65" charset="-128"/>
                <a:cs typeface="Arial"/>
              </a:defRPr>
            </a:lvl1pPr>
            <a:lvl2pPr marL="457200" indent="0" algn="l" defTabSz="457200" rtl="0" eaLnBrk="0" fontAlgn="base" hangingPunct="0">
              <a:spcBef>
                <a:spcPts val="200"/>
              </a:spcBef>
              <a:spcAft>
                <a:spcPct val="0"/>
              </a:spcAft>
              <a:buClr>
                <a:srgbClr val="23A54C"/>
              </a:buClr>
              <a:buSzPct val="50000"/>
              <a:buFont typeface="Wingdings" charset="0"/>
              <a:buNone/>
              <a:defRPr sz="1800" b="1" kern="1200">
                <a:solidFill>
                  <a:schemeClr val="tx1">
                    <a:tint val="75000"/>
                  </a:schemeClr>
                </a:solidFill>
                <a:latin typeface="Arial"/>
                <a:ea typeface="ＭＳ Ｐゴシック" pitchFamily="-65" charset="-128"/>
                <a:cs typeface="ＭＳ Ｐゴシック" charset="-128"/>
              </a:defRPr>
            </a:lvl2pPr>
            <a:lvl3pPr marL="914400" indent="0" algn="l" defTabSz="457200" rtl="0" eaLnBrk="0" fontAlgn="base" hangingPunct="0">
              <a:spcBef>
                <a:spcPts val="200"/>
              </a:spcBef>
              <a:spcAft>
                <a:spcPct val="0"/>
              </a:spcAft>
              <a:buClr>
                <a:srgbClr val="23A54C"/>
              </a:buClr>
              <a:buFont typeface="Arial" charset="0"/>
              <a:buNone/>
              <a:defRPr sz="1600" b="1" kern="1200">
                <a:solidFill>
                  <a:schemeClr val="tx1">
                    <a:tint val="75000"/>
                  </a:schemeClr>
                </a:solidFill>
                <a:latin typeface="Arial"/>
                <a:ea typeface="ＭＳ Ｐゴシック" pitchFamily="-65" charset="-128"/>
                <a:cs typeface="ＭＳ Ｐゴシック" charset="-128"/>
              </a:defRPr>
            </a:lvl3pPr>
            <a:lvl4pPr marL="13716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4pPr>
            <a:lvl5pPr marL="1828800" indent="0" algn="l" defTabSz="457200" rtl="0" eaLnBrk="0" fontAlgn="base" hangingPunct="0">
              <a:spcBef>
                <a:spcPts val="200"/>
              </a:spcBef>
              <a:spcAft>
                <a:spcPct val="0"/>
              </a:spcAft>
              <a:buClr>
                <a:srgbClr val="23A54C"/>
              </a:buClr>
              <a:buSzPct val="50000"/>
              <a:buFont typeface="Wingdings" charset="0"/>
              <a:buNone/>
              <a:defRPr sz="1400" b="1" kern="1200">
                <a:solidFill>
                  <a:schemeClr val="tx1">
                    <a:tint val="75000"/>
                  </a:schemeClr>
                </a:solidFill>
                <a:latin typeface="Arial"/>
                <a:ea typeface="ＭＳ Ｐゴシック" pitchFamily="-65" charset="-128"/>
                <a:cs typeface="ＭＳ Ｐゴシック" charset="-128"/>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sz="2000" b="1" dirty="0"/>
              <a:t>3.4.11c</a:t>
            </a:r>
            <a:r>
              <a:rPr lang="en-US" sz="2000" dirty="0"/>
              <a:t> Maya</a:t>
            </a:r>
          </a:p>
          <a:p>
            <a:r>
              <a:rPr lang="en-US" sz="2000" dirty="0"/>
              <a:t>Lintel 26. Limestone,</a:t>
            </a:r>
          </a:p>
          <a:p>
            <a:r>
              <a:rPr lang="mr-IN" sz="2000" dirty="0"/>
              <a:t>72</a:t>
            </a:r>
            <a:r>
              <a:rPr lang="en-US" sz="2000" dirty="0"/>
              <a:t> ½ × </a:t>
            </a:r>
            <a:r>
              <a:rPr lang="mr-IN" sz="2000" dirty="0"/>
              <a:t>33 ⅞ ×</a:t>
            </a:r>
            <a:r>
              <a:rPr lang="en-GB" sz="2000" dirty="0"/>
              <a:t> </a:t>
            </a:r>
            <a:r>
              <a:rPr lang="mr-IN" sz="2000" dirty="0"/>
              <a:t>10 ⅝".</a:t>
            </a:r>
          </a:p>
          <a:p>
            <a:r>
              <a:rPr lang="en-US" sz="2000" dirty="0"/>
              <a:t>British Museum,</a:t>
            </a:r>
          </a:p>
          <a:p>
            <a:r>
              <a:rPr lang="en-US" sz="2000" dirty="0"/>
              <a:t>London, England</a:t>
            </a:r>
            <a:endParaRPr lang="en-US" sz="2000" dirty="0">
              <a:solidFill>
                <a:srgbClr val="BFBFBF"/>
              </a:solidFill>
              <a:latin typeface="Arial" charset="0"/>
              <a:ea typeface="ＭＳ Ｐゴシック" charset="0"/>
              <a:cs typeface="Arial" charset="0"/>
            </a:endParaRPr>
          </a:p>
        </p:txBody>
      </p:sp>
      <p:pic>
        <p:nvPicPr>
          <p:cNvPr id="2" name="Picture 1" descr="Lintel showing Lady Xoc handing her husband a shield and a Jaguar helmet for batt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596" y="152421"/>
            <a:ext cx="4537594" cy="6424910"/>
          </a:xfrm>
          <a:prstGeom prst="rect">
            <a:avLst/>
          </a:prstGeom>
        </p:spPr>
      </p:pic>
      <p:sp>
        <p:nvSpPr>
          <p:cNvPr id="3" name="Rectangle 2"/>
          <p:cNvSpPr/>
          <p:nvPr/>
        </p:nvSpPr>
        <p:spPr>
          <a:xfrm>
            <a:off x="157077" y="2846507"/>
            <a:ext cx="2503170" cy="2492990"/>
          </a:xfrm>
          <a:prstGeom prst="rect">
            <a:avLst/>
          </a:prstGeom>
        </p:spPr>
        <p:txBody>
          <a:bodyPr wrap="square">
            <a:spAutoFit/>
          </a:bodyPr>
          <a:lstStyle/>
          <a:p>
            <a:r>
              <a:rPr lang="en-US" sz="2000" dirty="0">
                <a:solidFill>
                  <a:schemeClr val="bg1"/>
                </a:solidFill>
                <a:latin typeface="Arial" panose="020B0604020202020204" pitchFamily="34" charset="0"/>
              </a:rPr>
              <a:t>Lintel 26:  Lady </a:t>
            </a:r>
            <a:r>
              <a:rPr lang="en-US" sz="2000" dirty="0" err="1">
                <a:solidFill>
                  <a:schemeClr val="bg1"/>
                </a:solidFill>
                <a:latin typeface="Arial" panose="020B0604020202020204" pitchFamily="34" charset="0"/>
              </a:rPr>
              <a:t>Xoc</a:t>
            </a:r>
            <a:r>
              <a:rPr lang="en-US" sz="2000" dirty="0">
                <a:solidFill>
                  <a:schemeClr val="bg1"/>
                </a:solidFill>
                <a:latin typeface="Arial" panose="020B0604020202020204" pitchFamily="34" charset="0"/>
              </a:rPr>
              <a:t> handing her husband </a:t>
            </a:r>
            <a:r>
              <a:rPr lang="en-US" sz="2000" dirty="0" smtClean="0">
                <a:solidFill>
                  <a:schemeClr val="bg1"/>
                </a:solidFill>
                <a:latin typeface="Arial" panose="020B0604020202020204" pitchFamily="34" charset="0"/>
              </a:rPr>
              <a:t>a jaguar </a:t>
            </a:r>
            <a:r>
              <a:rPr lang="en-US" sz="2000" dirty="0">
                <a:solidFill>
                  <a:schemeClr val="bg1"/>
                </a:solidFill>
                <a:latin typeface="Arial" panose="020B0604020202020204" pitchFamily="34" charset="0"/>
              </a:rPr>
              <a:t>helmet and </a:t>
            </a:r>
            <a:r>
              <a:rPr lang="en-US" sz="2000" dirty="0" smtClean="0">
                <a:solidFill>
                  <a:schemeClr val="bg1"/>
                </a:solidFill>
                <a:latin typeface="Arial" panose="020B0604020202020204" pitchFamily="34" charset="0"/>
              </a:rPr>
              <a:t>shield in preparation for battle.</a:t>
            </a:r>
          </a:p>
          <a:p>
            <a:endParaRPr lang="en-US" sz="1800" dirty="0">
              <a:solidFill>
                <a:schemeClr val="bg1"/>
              </a:solidFill>
              <a:latin typeface="Arial" panose="020B0604020202020204" pitchFamily="34" charset="0"/>
            </a:endParaRPr>
          </a:p>
          <a:p>
            <a:endParaRPr lang="en-US" sz="1800" dirty="0">
              <a:solidFill>
                <a:schemeClr val="bg1"/>
              </a:solidFill>
              <a:latin typeface="Arial" panose="020B0604020202020204" pitchFamily="34" charset="0"/>
            </a:endParaRPr>
          </a:p>
        </p:txBody>
      </p:sp>
    </p:spTree>
    <p:extLst>
      <p:ext uri="{BB962C8B-B14F-4D97-AF65-F5344CB8AC3E}">
        <p14:creationId xmlns:p14="http://schemas.microsoft.com/office/powerpoint/2010/main" val="1114165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Arial" charset="0"/>
                <a:ea typeface="ＭＳ Ｐゴシック" charset="0"/>
                <a:cs typeface="ＭＳ Ｐゴシック" charset="0"/>
              </a:rPr>
              <a:t>The Chavín and the Paracas</a:t>
            </a:r>
          </a:p>
        </p:txBody>
      </p:sp>
      <p:sp>
        <p:nvSpPr>
          <p:cNvPr id="32771" name="Content Placeholder 2"/>
          <p:cNvSpPr>
            <a:spLocks noGrp="1"/>
          </p:cNvSpPr>
          <p:nvPr>
            <p:ph idx="1"/>
          </p:nvPr>
        </p:nvSpPr>
        <p:spPr/>
        <p:txBody>
          <a:bodyPr/>
          <a:lstStyle/>
          <a:p>
            <a:pPr>
              <a:defRPr/>
            </a:pPr>
            <a:r>
              <a:rPr lang="en-US" sz="2800" dirty="0" err="1">
                <a:ea typeface="ＭＳ Ｐゴシック" charset="0"/>
                <a:cs typeface="ＭＳ Ｐゴシック" charset="0"/>
              </a:rPr>
              <a:t>Chavín</a:t>
            </a:r>
            <a:r>
              <a:rPr lang="en-US" sz="2800" dirty="0">
                <a:ea typeface="ＭＳ Ｐゴシック" charset="0"/>
                <a:cs typeface="ＭＳ Ｐゴシック" charset="0"/>
              </a:rPr>
              <a:t> culture is one of the oldest in South America (</a:t>
            </a:r>
            <a:r>
              <a:rPr lang="en-US" sz="2800" i="1" dirty="0">
                <a:ea typeface="ＭＳ Ｐゴシック" charset="0"/>
                <a:cs typeface="ＭＳ Ｐゴシック" charset="0"/>
              </a:rPr>
              <a:t>c</a:t>
            </a:r>
            <a:r>
              <a:rPr lang="en-US" sz="2800" dirty="0">
                <a:ea typeface="ＭＳ Ｐゴシック" charset="0"/>
                <a:cs typeface="ＭＳ Ｐゴシック" charset="0"/>
              </a:rPr>
              <a:t>. 900 </a:t>
            </a:r>
            <a:r>
              <a:rPr lang="en-US" sz="2800" cap="small" dirty="0" err="1">
                <a:ea typeface="ＭＳ Ｐゴシック" charset="0"/>
                <a:cs typeface="ＭＳ Ｐゴシック" charset="0"/>
              </a:rPr>
              <a:t>bce</a:t>
            </a:r>
            <a:r>
              <a:rPr lang="en-US" sz="2800" dirty="0" smtClean="0">
                <a:ea typeface="ＭＳ Ｐゴシック" charset="0"/>
                <a:cs typeface="ＭＳ Ｐゴシック" charset="0"/>
              </a:rPr>
              <a:t>). Located in the highlands.</a:t>
            </a:r>
            <a:endParaRPr lang="en-US" sz="2800" dirty="0">
              <a:ea typeface="ＭＳ Ｐゴシック" charset="0"/>
              <a:cs typeface="ＭＳ Ｐゴシック" charset="0"/>
            </a:endParaRPr>
          </a:p>
          <a:p>
            <a:pPr lvl="1">
              <a:defRPr/>
            </a:pPr>
            <a:r>
              <a:rPr lang="en-US" sz="2800" dirty="0" smtClean="0">
                <a:ea typeface="ＭＳ Ｐゴシック" charset="0"/>
              </a:rPr>
              <a:t> Important pilgrimage </a:t>
            </a:r>
            <a:r>
              <a:rPr lang="en-US" sz="2800" dirty="0">
                <a:ea typeface="ＭＳ Ｐゴシック" charset="0"/>
              </a:rPr>
              <a:t>center, marked by temples and stone monuments</a:t>
            </a:r>
          </a:p>
          <a:p>
            <a:pPr lvl="1">
              <a:defRPr/>
            </a:pPr>
            <a:r>
              <a:rPr lang="en-US" sz="2800" dirty="0">
                <a:ea typeface="ＭＳ Ｐゴシック" charset="0"/>
              </a:rPr>
              <a:t>Art features animals/ the </a:t>
            </a:r>
            <a:r>
              <a:rPr lang="en-US" sz="2800" dirty="0" smtClean="0">
                <a:ea typeface="ＭＳ Ｐゴシック" charset="0"/>
              </a:rPr>
              <a:t>cosmos. Home to a style of art that spread throughout the Andes. </a:t>
            </a:r>
            <a:endParaRPr lang="en-US" sz="2800" dirty="0">
              <a:ea typeface="ＭＳ Ｐゴシック" charset="0"/>
            </a:endParaRPr>
          </a:p>
          <a:p>
            <a:pPr>
              <a:defRPr/>
            </a:pPr>
            <a:r>
              <a:rPr lang="en-US" sz="2800" dirty="0">
                <a:ea typeface="ＭＳ Ｐゴシック" charset="0"/>
                <a:cs typeface="ＭＳ Ｐゴシック" charset="0"/>
              </a:rPr>
              <a:t> </a:t>
            </a:r>
            <a:r>
              <a:rPr lang="en-US" sz="2800" dirty="0" err="1">
                <a:ea typeface="ＭＳ Ｐゴシック" charset="0"/>
                <a:cs typeface="ＭＳ Ｐゴシック" charset="0"/>
              </a:rPr>
              <a:t>Paracas</a:t>
            </a:r>
            <a:r>
              <a:rPr lang="en-US" sz="2800" dirty="0">
                <a:ea typeface="ＭＳ Ｐゴシック" charset="0"/>
                <a:cs typeface="ＭＳ Ｐゴシック" charset="0"/>
              </a:rPr>
              <a:t> people, on the coast of </a:t>
            </a:r>
            <a:r>
              <a:rPr lang="en-US" sz="2800" dirty="0" smtClean="0">
                <a:ea typeface="ＭＳ Ｐゴシック" charset="0"/>
                <a:cs typeface="ＭＳ Ｐゴシック" charset="0"/>
              </a:rPr>
              <a:t>Peru.</a:t>
            </a:r>
            <a:endParaRPr lang="en-US" sz="2800" dirty="0">
              <a:ea typeface="ＭＳ Ｐゴシック" charset="0"/>
              <a:cs typeface="ＭＳ Ｐゴシック" charset="0"/>
            </a:endParaRPr>
          </a:p>
          <a:p>
            <a:pPr lvl="1">
              <a:defRPr/>
            </a:pPr>
            <a:r>
              <a:rPr lang="en-US" sz="2800" dirty="0">
                <a:ea typeface="ＭＳ Ｐゴシック" charset="0"/>
              </a:rPr>
              <a:t>Spectacular textiles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Placeholder 5"/>
          <p:cNvSpPr>
            <a:spLocks noGrp="1"/>
          </p:cNvSpPr>
          <p:nvPr>
            <p:ph type="body" idx="1"/>
          </p:nvPr>
        </p:nvSpPr>
        <p:spPr>
          <a:xfrm>
            <a:off x="0" y="6085109"/>
            <a:ext cx="9144000" cy="522287"/>
          </a:xfrm>
          <a:ln w="9525"/>
          <a:extLst>
            <a:ext uri="{91240B29-F687-4f45-9708-019B960494DF}">
              <a14:hiddenLine xmlns:a14="http://schemas.microsoft.com/office/drawing/2010/main" xmlns=""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3.4.13 </a:t>
            </a:r>
            <a:r>
              <a:rPr lang="en-US" sz="2000" dirty="0">
                <a:solidFill>
                  <a:schemeClr val="bg1"/>
                </a:solidFill>
                <a:latin typeface="Arial" charset="0"/>
                <a:ea typeface="ＭＳ Ｐゴシック" charset="0"/>
                <a:cs typeface="Arial" charset="0"/>
              </a:rPr>
              <a:t>Cylindrical vessel with ritual ballgame scene, </a:t>
            </a:r>
            <a:r>
              <a:rPr lang="en-US" sz="2000" i="1" dirty="0">
                <a:solidFill>
                  <a:schemeClr val="bg1"/>
                </a:solidFill>
                <a:latin typeface="Arial" charset="0"/>
                <a:ea typeface="ＭＳ Ｐゴシック" charset="0"/>
                <a:cs typeface="Arial" charset="0"/>
              </a:rPr>
              <a:t>c</a:t>
            </a:r>
            <a:r>
              <a:rPr lang="en-US" sz="2000" dirty="0">
                <a:solidFill>
                  <a:schemeClr val="bg1"/>
                </a:solidFill>
                <a:latin typeface="Arial" charset="0"/>
                <a:ea typeface="ＭＳ Ｐゴシック" charset="0"/>
                <a:cs typeface="Arial" charset="0"/>
              </a:rPr>
              <a:t>. 700–850. Ceramic, 6¼ × 4”. Dallas Museum of Art, </a:t>
            </a:r>
            <a:r>
              <a:rPr lang="en-US" sz="2000" dirty="0" smtClean="0">
                <a:solidFill>
                  <a:schemeClr val="bg1"/>
                </a:solidFill>
                <a:latin typeface="Arial" charset="0"/>
                <a:ea typeface="ＭＳ Ｐゴシック" charset="0"/>
                <a:cs typeface="Arial" charset="0"/>
              </a:rPr>
              <a:t>Texas. </a:t>
            </a:r>
            <a:r>
              <a:rPr lang="en-US" sz="2000" dirty="0" err="1" smtClean="0">
                <a:solidFill>
                  <a:schemeClr val="bg1"/>
                </a:solidFill>
                <a:latin typeface="Arial" charset="0"/>
                <a:ea typeface="ＭＳ Ｐゴシック" charset="0"/>
                <a:cs typeface="Arial" charset="0"/>
              </a:rPr>
              <a:t>Chunkey</a:t>
            </a:r>
            <a:r>
              <a:rPr lang="en-US" sz="2000" dirty="0" smtClean="0">
                <a:solidFill>
                  <a:schemeClr val="bg1"/>
                </a:solidFill>
                <a:latin typeface="Arial" charset="0"/>
                <a:ea typeface="ＭＳ Ｐゴシック" charset="0"/>
                <a:cs typeface="Arial" charset="0"/>
              </a:rPr>
              <a:t>: ritual, sport, gambling, gladiator.</a:t>
            </a:r>
            <a:endParaRPr lang="en-US" sz="2000" dirty="0">
              <a:solidFill>
                <a:schemeClr val="bg1"/>
              </a:solidFill>
              <a:latin typeface="Arial" charset="0"/>
              <a:ea typeface="ＭＳ Ｐゴシック" charset="0"/>
              <a:cs typeface="Arial" charset="0"/>
            </a:endParaRPr>
          </a:p>
        </p:txBody>
      </p:sp>
      <p:pic>
        <p:nvPicPr>
          <p:cNvPr id="74755" name="Picture 3" descr="Cylindrical vessel showing a scene from a Mayan ritual ballgam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942" y="115570"/>
            <a:ext cx="4192587" cy="5969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9741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F3E84E4-CE6D-4EDE-A2F7-FAD6F15D7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477" y="1088768"/>
            <a:ext cx="7314486" cy="5478804"/>
          </a:xfrm>
        </p:spPr>
      </p:pic>
      <p:sp>
        <p:nvSpPr>
          <p:cNvPr id="9" name="TextBox 8">
            <a:extLst>
              <a:ext uri="{FF2B5EF4-FFF2-40B4-BE49-F238E27FC236}">
                <a16:creationId xmlns:a16="http://schemas.microsoft.com/office/drawing/2014/main" id="{D92BAEC1-C786-4F1C-9926-3A37F1A237BC}"/>
              </a:ext>
            </a:extLst>
          </p:cNvPr>
          <p:cNvSpPr txBox="1"/>
          <p:nvPr/>
        </p:nvSpPr>
        <p:spPr>
          <a:xfrm>
            <a:off x="217170" y="540068"/>
            <a:ext cx="9235440" cy="400110"/>
          </a:xfrm>
          <a:prstGeom prst="rect">
            <a:avLst/>
          </a:prstGeom>
          <a:noFill/>
        </p:spPr>
        <p:txBody>
          <a:bodyPr wrap="square" rtlCol="0">
            <a:spAutoFit/>
          </a:bodyPr>
          <a:lstStyle/>
          <a:p>
            <a:r>
              <a:rPr lang="en-US" sz="2000" dirty="0"/>
              <a:t>Ball court (looking northeast), Middle Plaza, Copan, Honduras, Maya, 738 CE.</a:t>
            </a:r>
          </a:p>
        </p:txBody>
      </p:sp>
    </p:spTree>
    <p:extLst>
      <p:ext uri="{BB962C8B-B14F-4D97-AF65-F5344CB8AC3E}">
        <p14:creationId xmlns:p14="http://schemas.microsoft.com/office/powerpoint/2010/main" val="106767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1963738" y="812800"/>
            <a:ext cx="6723062" cy="1003300"/>
          </a:xfrm>
        </p:spPr>
        <p:txBody>
          <a:bodyPr/>
          <a:lstStyle/>
          <a:p>
            <a:r>
              <a:rPr lang="en-US">
                <a:latin typeface="Arial" charset="0"/>
                <a:ea typeface="ＭＳ Ｐゴシック" charset="0"/>
                <a:cs typeface="ＭＳ Ｐゴシック" charset="0"/>
              </a:rPr>
              <a:t>Bonampak Mural</a:t>
            </a:r>
          </a:p>
        </p:txBody>
      </p:sp>
      <p:sp>
        <p:nvSpPr>
          <p:cNvPr id="78850" name="Content Placeholder 2"/>
          <p:cNvSpPr>
            <a:spLocks noGrp="1"/>
          </p:cNvSpPr>
          <p:nvPr>
            <p:ph idx="1"/>
          </p:nvPr>
        </p:nvSpPr>
        <p:spPr>
          <a:xfrm>
            <a:off x="457200" y="1851025"/>
            <a:ext cx="8229600" cy="4451350"/>
          </a:xfrm>
        </p:spPr>
        <p:txBody>
          <a:bodyPr/>
          <a:lstStyle/>
          <a:p>
            <a:r>
              <a:rPr lang="en-US" dirty="0">
                <a:latin typeface="Arial" charset="0"/>
                <a:ea typeface="ＭＳ Ｐゴシック" charset="0"/>
                <a:cs typeface="ＭＳ Ｐゴシック" charset="0"/>
              </a:rPr>
              <a:t>To commemorate the victory of the Lord of Bonampak, </a:t>
            </a:r>
            <a:r>
              <a:rPr lang="en-US" dirty="0" err="1">
                <a:latin typeface="Arial" charset="0"/>
                <a:ea typeface="ＭＳ Ｐゴシック" charset="0"/>
                <a:cs typeface="ＭＳ Ｐゴシック" charset="0"/>
              </a:rPr>
              <a:t>Chaan</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Muan</a:t>
            </a: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Gruesome ritual presentation of captives</a:t>
            </a:r>
          </a:p>
          <a:p>
            <a:r>
              <a:rPr lang="en-US" dirty="0">
                <a:latin typeface="Arial" charset="0"/>
                <a:ea typeface="ＭＳ Ｐゴシック" charset="0"/>
                <a:cs typeface="ＭＳ Ｐゴシック" charset="0"/>
              </a:rPr>
              <a:t>Maya considered blood on temple steps a sign of triumph and a way to please the gods</a:t>
            </a:r>
          </a:p>
          <a:p>
            <a:pPr lvl="1"/>
            <a:endParaRPr lang="en-US" dirty="0">
              <a:latin typeface="Arial" charset="0"/>
              <a:ea typeface="ＭＳ Ｐゴシック" charset="0"/>
            </a:endParaRPr>
          </a:p>
        </p:txBody>
      </p:sp>
      <p:pic>
        <p:nvPicPr>
          <p:cNvPr id="78851" name="Picture 4" descr="Thumbnail of the Bonampak mural, room 2. Depicted is the victory of the Lord of Bonampak, Chaan Muan, and the ritual presentation of his captives. Chaan Muan is situated in the center of the scene, surrounded by prisoner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3" y="844550"/>
            <a:ext cx="101917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Placeholder 3"/>
          <p:cNvSpPr>
            <a:spLocks noGrp="1"/>
          </p:cNvSpPr>
          <p:nvPr>
            <p:ph type="body" idx="1"/>
          </p:nvPr>
        </p:nvSpPr>
        <p:spPr>
          <a:xfrm>
            <a:off x="102870" y="6107113"/>
            <a:ext cx="9144000" cy="5222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3.4.14 </a:t>
            </a:r>
            <a:r>
              <a:rPr lang="en-US" sz="2000" dirty="0">
                <a:solidFill>
                  <a:schemeClr val="bg1"/>
                </a:solidFill>
                <a:latin typeface="Arial" charset="0"/>
                <a:ea typeface="ＭＳ Ｐゴシック" charset="0"/>
                <a:cs typeface="Arial" charset="0"/>
              </a:rPr>
              <a:t>Bonampak mural, Room 2, copy of fresco from Room 2, original 8th century. Peabody Museum, Harvard University, Cambridge, Massachusetts</a:t>
            </a:r>
          </a:p>
        </p:txBody>
      </p:sp>
      <p:pic>
        <p:nvPicPr>
          <p:cNvPr id="77827" name="Picture 3" descr="Image of the Bonampak mural, room 2. Depicted is the victory of the Lord of Bonampak, Chaan Muan, and the ritual presentation of his captives. Chaan Muan is situated in the center of the scene, surrounded by prisoner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920" y="104974"/>
            <a:ext cx="6614160" cy="5899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53741B25-4EF1-445F-9585-BAD3F5346C90}" type="slidenum">
              <a:rPr lang="en-US" altLang="en-US" sz="1400" b="0" smtClean="0">
                <a:latin typeface="Garamond" panose="02020404030301010803" pitchFamily="18" charset="0"/>
              </a:rPr>
              <a:pPr/>
              <a:t>44</a:t>
            </a:fld>
            <a:endParaRPr lang="en-US" altLang="en-US" sz="1400" b="0" smtClean="0">
              <a:latin typeface="Garamond" panose="02020404030301010803" pitchFamily="18" charset="0"/>
            </a:endParaRPr>
          </a:p>
        </p:txBody>
      </p:sp>
      <p:sp>
        <p:nvSpPr>
          <p:cNvPr id="30723" name="Rectangle 2"/>
          <p:cNvSpPr>
            <a:spLocks noGrp="1" noChangeArrowheads="1"/>
          </p:cNvSpPr>
          <p:nvPr>
            <p:ph type="title"/>
          </p:nvPr>
        </p:nvSpPr>
        <p:spPr>
          <a:xfrm>
            <a:off x="0" y="0"/>
            <a:ext cx="9144000" cy="604838"/>
          </a:xfrm>
        </p:spPr>
        <p:txBody>
          <a:bodyPr/>
          <a:lstStyle/>
          <a:p>
            <a:pPr algn="ctr" eaLnBrk="1" hangingPunct="1">
              <a:lnSpc>
                <a:spcPct val="80000"/>
              </a:lnSpc>
            </a:pPr>
            <a:r>
              <a:rPr lang="en-US" altLang="en-US" sz="4000" smtClean="0"/>
              <a:t>The Aztecs</a:t>
            </a:r>
            <a:endParaRPr lang="en-US" altLang="en-US" sz="1200" smtClean="0"/>
          </a:p>
        </p:txBody>
      </p:sp>
      <p:sp>
        <p:nvSpPr>
          <p:cNvPr id="30724" name="Rectangle 3"/>
          <p:cNvSpPr>
            <a:spLocks noGrp="1" noChangeArrowheads="1"/>
          </p:cNvSpPr>
          <p:nvPr>
            <p:ph type="body" idx="1"/>
          </p:nvPr>
        </p:nvSpPr>
        <p:spPr bwMode="auto">
          <a:xfrm>
            <a:off x="0" y="604838"/>
            <a:ext cx="9067800" cy="600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en-US" sz="2400" smtClean="0"/>
              <a:t>Aztecs were the largest Mesoamerican culture at the time that Cortes and his compatriots arrived in Mexico.</a:t>
            </a:r>
          </a:p>
          <a:p>
            <a:pPr eaLnBrk="1" hangingPunct="1"/>
            <a:r>
              <a:rPr lang="en-US" altLang="en-US" sz="2400" smtClean="0"/>
              <a:t>They were one of a number of invading groups from the north during period of war between 1200-1300. With amazing speed, the Aztec established rule in the area. Fierce in war and cruel in peace.</a:t>
            </a:r>
          </a:p>
          <a:p>
            <a:pPr eaLnBrk="1" hangingPunct="1"/>
            <a:r>
              <a:rPr lang="en-US" altLang="en-US" sz="2400" smtClean="0"/>
              <a:t>They began to call themselves Mexica and fulfilled a legendary prophecy that they would build a city where they saw an eagle perched on a cactus with a serpent in its mouth. They built their capital city Tenochtitlan (=Mexico City). The ruins of the city lie directly below Mexico City’s main square, the Zocalo.</a:t>
            </a:r>
          </a:p>
          <a:p>
            <a:pPr eaLnBrk="1" hangingPunct="1"/>
            <a:r>
              <a:rPr lang="en-US" altLang="en-US" sz="2400" smtClean="0"/>
              <a:t>Practiced bloodletting and human sacrifice to please the gods and sustain the great cycles of the universe. “Flowery wars”</a:t>
            </a:r>
          </a:p>
          <a:p>
            <a:pPr eaLnBrk="1" hangingPunct="1"/>
            <a:endParaRPr lang="en-US" altLang="en-US" sz="2400" smtClean="0"/>
          </a:p>
          <a:p>
            <a:pPr eaLnBrk="1" hangingPunct="1"/>
            <a:endParaRPr lang="en-US" altLang="en-US" sz="2400" smtClean="0"/>
          </a:p>
          <a:p>
            <a:pPr eaLnBrk="1" hangingPunct="1"/>
            <a:endParaRPr lang="en-US" altLang="en-US" sz="2400" smtClean="0"/>
          </a:p>
          <a:p>
            <a:pPr eaLnBrk="1" hangingPunct="1"/>
            <a:endParaRPr lang="en-US" altLang="en-US" sz="2400" smtClean="0"/>
          </a:p>
        </p:txBody>
      </p:sp>
    </p:spTree>
    <p:extLst>
      <p:ext uri="{BB962C8B-B14F-4D97-AF65-F5344CB8AC3E}">
        <p14:creationId xmlns:p14="http://schemas.microsoft.com/office/powerpoint/2010/main" val="13990487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963738" y="812800"/>
            <a:ext cx="6723062" cy="1003300"/>
          </a:xfrm>
        </p:spPr>
        <p:txBody>
          <a:bodyPr/>
          <a:lstStyle/>
          <a:p>
            <a:r>
              <a:rPr lang="en-US">
                <a:latin typeface="Arial" charset="0"/>
                <a:ea typeface="ＭＳ Ｐゴシック" charset="0"/>
                <a:cs typeface="ＭＳ Ｐゴシック" charset="0"/>
              </a:rPr>
              <a:t>A human sacrifice</a:t>
            </a:r>
          </a:p>
        </p:txBody>
      </p:sp>
      <p:sp>
        <p:nvSpPr>
          <p:cNvPr id="83970" name="Content Placeholder 2"/>
          <p:cNvSpPr>
            <a:spLocks noGrp="1"/>
          </p:cNvSpPr>
          <p:nvPr>
            <p:ph idx="1"/>
          </p:nvPr>
        </p:nvSpPr>
        <p:spPr>
          <a:xfrm>
            <a:off x="457200" y="1851025"/>
            <a:ext cx="8229600" cy="4451350"/>
          </a:xfrm>
        </p:spPr>
        <p:txBody>
          <a:bodyPr/>
          <a:lstStyle/>
          <a:p>
            <a:r>
              <a:rPr lang="en-US">
                <a:latin typeface="Arial" charset="0"/>
                <a:ea typeface="ＭＳ Ｐゴシック" charset="0"/>
                <a:cs typeface="ＭＳ Ｐゴシック" charset="0"/>
              </a:rPr>
              <a:t>Ritual sacrifice at the top of the pyramid</a:t>
            </a:r>
          </a:p>
          <a:p>
            <a:r>
              <a:rPr lang="en-US">
                <a:latin typeface="Arial" charset="0"/>
                <a:ea typeface="ＭＳ Ｐゴシック" charset="0"/>
                <a:cs typeface="ＭＳ Ｐゴシック" charset="0"/>
              </a:rPr>
              <a:t>Notorious Aztec practice of extracting the victim’s still-beating heart</a:t>
            </a:r>
          </a:p>
          <a:p>
            <a:r>
              <a:rPr lang="en-US">
                <a:latin typeface="Arial" charset="0"/>
                <a:ea typeface="ＭＳ Ｐゴシック" charset="0"/>
                <a:cs typeface="ＭＳ Ｐゴシック" charset="0"/>
              </a:rPr>
              <a:t>Sacrificial victims were captured in warfare, but could also be members of the Aztec community</a:t>
            </a:r>
          </a:p>
        </p:txBody>
      </p:sp>
      <p:pic>
        <p:nvPicPr>
          <p:cNvPr id="83971" name="Picture 4" descr="Thumbnail of a human sacrifice. Painted drawing depicting a human sacrific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263" y="855663"/>
            <a:ext cx="122872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Placeholder 1"/>
          <p:cNvSpPr>
            <a:spLocks noGrp="1"/>
          </p:cNvSpPr>
          <p:nvPr>
            <p:ph type="body" idx="1"/>
          </p:nvPr>
        </p:nvSpPr>
        <p:spPr>
          <a:xfrm>
            <a:off x="0" y="6140133"/>
            <a:ext cx="9144000" cy="5222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3.4.15 </a:t>
            </a:r>
            <a:r>
              <a:rPr lang="en-US" sz="2000" dirty="0">
                <a:solidFill>
                  <a:schemeClr val="bg1"/>
                </a:solidFill>
                <a:latin typeface="Arial" charset="0"/>
                <a:ea typeface="ＭＳ Ｐゴシック" charset="0"/>
                <a:cs typeface="Arial" charset="0"/>
              </a:rPr>
              <a:t>A human sacrifice, fol. 70r of the </a:t>
            </a:r>
            <a:r>
              <a:rPr lang="en-US" sz="2000" i="1" dirty="0">
                <a:solidFill>
                  <a:schemeClr val="bg1"/>
                </a:solidFill>
                <a:latin typeface="Arial" charset="0"/>
                <a:ea typeface="ＭＳ Ｐゴシック" charset="0"/>
                <a:cs typeface="Arial" charset="0"/>
              </a:rPr>
              <a:t>Codex </a:t>
            </a:r>
            <a:r>
              <a:rPr lang="en-US" sz="2000" i="1" dirty="0" err="1">
                <a:solidFill>
                  <a:schemeClr val="bg1"/>
                </a:solidFill>
                <a:latin typeface="Arial" charset="0"/>
                <a:ea typeface="ＭＳ Ｐゴシック" charset="0"/>
                <a:cs typeface="Arial" charset="0"/>
              </a:rPr>
              <a:t>Magliabechiano</a:t>
            </a:r>
            <a:r>
              <a:rPr lang="en-US" sz="2000" dirty="0">
                <a:solidFill>
                  <a:schemeClr val="bg1"/>
                </a:solidFill>
                <a:latin typeface="Arial" charset="0"/>
                <a:ea typeface="ＭＳ Ｐゴシック" charset="0"/>
                <a:cs typeface="Arial" charset="0"/>
              </a:rPr>
              <a:t>, 16th century. European paper, 6½ × 8⅞”. </a:t>
            </a:r>
            <a:r>
              <a:rPr lang="en-US" sz="2000" dirty="0" err="1">
                <a:solidFill>
                  <a:schemeClr val="bg1"/>
                </a:solidFill>
                <a:latin typeface="Arial" charset="0"/>
                <a:ea typeface="ＭＳ Ｐゴシック" charset="0"/>
                <a:cs typeface="Arial" charset="0"/>
              </a:rPr>
              <a:t>Biblioteca</a:t>
            </a:r>
            <a:r>
              <a:rPr lang="en-US" sz="2000" dirty="0">
                <a:solidFill>
                  <a:schemeClr val="bg1"/>
                </a:solidFill>
                <a:latin typeface="Arial" charset="0"/>
                <a:ea typeface="ＭＳ Ｐゴシック" charset="0"/>
                <a:cs typeface="Arial" charset="0"/>
              </a:rPr>
              <a:t> </a:t>
            </a:r>
            <a:r>
              <a:rPr lang="en-US" sz="2000" dirty="0" err="1">
                <a:solidFill>
                  <a:schemeClr val="bg1"/>
                </a:solidFill>
                <a:latin typeface="Arial" charset="0"/>
                <a:ea typeface="ＭＳ Ｐゴシック" charset="0"/>
                <a:cs typeface="Arial" charset="0"/>
              </a:rPr>
              <a:t>Nazionale</a:t>
            </a:r>
            <a:r>
              <a:rPr lang="en-US" sz="2000" dirty="0">
                <a:solidFill>
                  <a:schemeClr val="bg1"/>
                </a:solidFill>
                <a:latin typeface="Arial" charset="0"/>
                <a:ea typeface="ＭＳ Ｐゴシック" charset="0"/>
                <a:cs typeface="Arial" charset="0"/>
              </a:rPr>
              <a:t> </a:t>
            </a:r>
            <a:r>
              <a:rPr lang="en-US" sz="2000" dirty="0" err="1">
                <a:solidFill>
                  <a:schemeClr val="bg1"/>
                </a:solidFill>
                <a:latin typeface="Arial" charset="0"/>
                <a:ea typeface="ＭＳ Ｐゴシック" charset="0"/>
                <a:cs typeface="Arial" charset="0"/>
              </a:rPr>
              <a:t>Centrale</a:t>
            </a:r>
            <a:r>
              <a:rPr lang="en-US" sz="2000" dirty="0">
                <a:solidFill>
                  <a:schemeClr val="bg1"/>
                </a:solidFill>
                <a:latin typeface="Arial" charset="0"/>
                <a:ea typeface="ＭＳ Ｐゴシック" charset="0"/>
                <a:cs typeface="Arial" charset="0"/>
              </a:rPr>
              <a:t>, Florence, Italy</a:t>
            </a:r>
          </a:p>
        </p:txBody>
      </p:sp>
      <p:pic>
        <p:nvPicPr>
          <p:cNvPr id="82947" name="Picture 3" descr="Painted drawing depicting a human sacrifi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777" y="124379"/>
            <a:ext cx="8132445" cy="6015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720090"/>
            <a:ext cx="3581400" cy="5016500"/>
          </a:xfrm>
        </p:spPr>
        <p:txBody>
          <a:bodyPr/>
          <a:lstStyle/>
          <a:p>
            <a:pPr eaLnBrk="1" hangingPunct="1"/>
            <a:r>
              <a:rPr lang="en-US" altLang="en-US" sz="2000" b="1" dirty="0" smtClean="0"/>
              <a:t> </a:t>
            </a:r>
            <a:r>
              <a:rPr lang="en-US" altLang="en-US" sz="2000" dirty="0" smtClean="0"/>
              <a:t>Reconstruction drawing with cutaway view of various </a:t>
            </a:r>
            <a:r>
              <a:rPr lang="en-US" altLang="en-US" sz="2000" dirty="0" err="1" smtClean="0"/>
              <a:t>rebuildings</a:t>
            </a:r>
            <a:r>
              <a:rPr lang="en-US" altLang="en-US" sz="2000" dirty="0" smtClean="0"/>
              <a:t> of the Great Temple (</a:t>
            </a:r>
            <a:r>
              <a:rPr lang="en-US" altLang="en-US" sz="2000" dirty="0" err="1" smtClean="0"/>
              <a:t>Hueteocalli</a:t>
            </a:r>
            <a:r>
              <a:rPr lang="en-US" altLang="en-US" sz="2000" dirty="0" smtClean="0"/>
              <a:t>), Aztec, Tenochtitlan, Mexico City, Mexico, ca. 1400-1500. C = </a:t>
            </a:r>
            <a:r>
              <a:rPr lang="en-US" altLang="en-US" sz="2000" dirty="0" err="1" smtClean="0"/>
              <a:t>Coyolxauhqui</a:t>
            </a:r>
            <a:r>
              <a:rPr lang="en-US" altLang="en-US" sz="2000" dirty="0" smtClean="0"/>
              <a:t> disk</a:t>
            </a:r>
            <a:br>
              <a:rPr lang="en-US" altLang="en-US" sz="2000" dirty="0" smtClean="0"/>
            </a:br>
            <a:r>
              <a:rPr lang="en-US" altLang="en-US" sz="2000" dirty="0" smtClean="0"/>
              <a:t/>
            </a:r>
            <a:br>
              <a:rPr lang="en-US" altLang="en-US" sz="2000" dirty="0" smtClean="0"/>
            </a:br>
            <a:r>
              <a:rPr lang="en-US" altLang="en-US" sz="2000" dirty="0" smtClean="0"/>
              <a:t>Temple built in honor of the Aztec gods </a:t>
            </a:r>
            <a:r>
              <a:rPr lang="en-US" altLang="en-US" sz="2000" dirty="0" err="1" smtClean="0"/>
              <a:t>Huitzilopochli</a:t>
            </a:r>
            <a:r>
              <a:rPr lang="en-US" altLang="en-US" sz="2000" dirty="0" smtClean="0"/>
              <a:t> (hummingbird god of war) and Tlaloc (rain god).</a:t>
            </a:r>
            <a:br>
              <a:rPr lang="en-US" altLang="en-US" sz="2000" dirty="0" smtClean="0"/>
            </a:br>
            <a:r>
              <a:rPr lang="en-US" altLang="en-US" sz="2000" dirty="0" smtClean="0"/>
              <a:t/>
            </a:r>
            <a:br>
              <a:rPr lang="en-US" altLang="en-US" sz="2000" dirty="0" smtClean="0"/>
            </a:br>
            <a:r>
              <a:rPr lang="en-US" altLang="en-US" sz="2000" dirty="0" smtClean="0"/>
              <a:t>Superimposition: incorporation of earlier buildings within the later ones.</a:t>
            </a:r>
            <a:endParaRPr lang="en-US" altLang="en-US" sz="2000" b="1" dirty="0" smtClean="0"/>
          </a:p>
        </p:txBody>
      </p:sp>
      <p:sp>
        <p:nvSpPr>
          <p:cNvPr id="34819"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7B7504B9-C382-4987-BF3D-16D9811B4BAB}" type="slidenum">
              <a:rPr lang="en-US" altLang="en-US" sz="1400" b="0" smtClean="0">
                <a:latin typeface="Garamond" panose="02020404030301010803" pitchFamily="18" charset="0"/>
              </a:rPr>
              <a:pPr/>
              <a:t>47</a:t>
            </a:fld>
            <a:endParaRPr lang="en-US" altLang="en-US" sz="1400" b="0" smtClean="0">
              <a:latin typeface="Garamond" panose="02020404030301010803" pitchFamily="18" charset="0"/>
            </a:endParaRPr>
          </a:p>
        </p:txBody>
      </p:sp>
      <p:pic>
        <p:nvPicPr>
          <p:cNvPr id="34820" name="Picture 6" descr="3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3" y="0"/>
            <a:ext cx="50244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738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44EF9838-A34A-45F7-9B1E-7D9614191155}" type="slidenum">
              <a:rPr lang="en-US" altLang="en-US" sz="1400" b="0" smtClean="0">
                <a:latin typeface="Garamond" panose="02020404030301010803" pitchFamily="18" charset="0"/>
              </a:rPr>
              <a:pPr/>
              <a:t>48</a:t>
            </a:fld>
            <a:endParaRPr lang="en-US" altLang="en-US" sz="1400" b="0" smtClean="0">
              <a:latin typeface="Garamond" panose="02020404030301010803" pitchFamily="18" charset="0"/>
            </a:endParaRPr>
          </a:p>
        </p:txBody>
      </p:sp>
      <p:sp>
        <p:nvSpPr>
          <p:cNvPr id="39939" name="Rectangle 2"/>
          <p:cNvSpPr>
            <a:spLocks noGrp="1" noChangeArrowheads="1"/>
          </p:cNvSpPr>
          <p:nvPr>
            <p:ph type="title"/>
          </p:nvPr>
        </p:nvSpPr>
        <p:spPr>
          <a:xfrm>
            <a:off x="200343" y="1047750"/>
            <a:ext cx="2801937" cy="3046413"/>
          </a:xfrm>
        </p:spPr>
        <p:txBody>
          <a:bodyPr/>
          <a:lstStyle/>
          <a:p>
            <a:pPr eaLnBrk="1" hangingPunct="1">
              <a:lnSpc>
                <a:spcPct val="80000"/>
              </a:lnSpc>
            </a:pPr>
            <a:r>
              <a:rPr lang="en-US" altLang="en-US" sz="2000" b="1" dirty="0" smtClean="0"/>
              <a:t>  </a:t>
            </a:r>
            <a:r>
              <a:rPr lang="en-US" altLang="en-US" sz="2000" dirty="0" err="1" smtClean="0"/>
              <a:t>Coatlicue</a:t>
            </a:r>
            <a:r>
              <a:rPr lang="en-US" altLang="en-US" sz="2000" dirty="0" smtClean="0"/>
              <a:t>, Aztec, from </a:t>
            </a:r>
            <a:r>
              <a:rPr lang="en-US" altLang="en-US" sz="2000" dirty="0" err="1" smtClean="0"/>
              <a:t>Tenochtitlán</a:t>
            </a:r>
            <a:r>
              <a:rPr lang="en-US" altLang="en-US" sz="2000" dirty="0" smtClean="0"/>
              <a:t>, Mexico City, Mexico, ca. 1487–1520. Andesite, 11</a:t>
            </a:r>
            <a:r>
              <a:rPr lang="ja-JP" altLang="en-US" sz="2000" dirty="0" smtClean="0"/>
              <a:t>’</a:t>
            </a:r>
            <a:r>
              <a:rPr lang="en-US" altLang="ja-JP" sz="2000" dirty="0" smtClean="0"/>
              <a:t> 6</a:t>
            </a:r>
            <a:r>
              <a:rPr lang="ja-JP" altLang="en-US" sz="2000" dirty="0" smtClean="0"/>
              <a:t>”</a:t>
            </a:r>
            <a:r>
              <a:rPr lang="en-US" altLang="ja-JP" sz="2000" dirty="0" smtClean="0"/>
              <a:t> high. </a:t>
            </a:r>
            <a:r>
              <a:rPr lang="en-US" altLang="ja-JP" sz="2000" dirty="0" err="1" smtClean="0"/>
              <a:t>Museo</a:t>
            </a:r>
            <a:r>
              <a:rPr lang="en-US" altLang="ja-JP" sz="2000" dirty="0" smtClean="0"/>
              <a:t> Nacional de </a:t>
            </a:r>
            <a:r>
              <a:rPr lang="en-US" altLang="ja-JP" sz="2000" dirty="0" err="1" smtClean="0"/>
              <a:t>Antropología</a:t>
            </a:r>
            <a:r>
              <a:rPr lang="en-US" altLang="ja-JP" sz="2000" dirty="0" smtClean="0"/>
              <a:t>, Mexico City. </a:t>
            </a:r>
            <a:br>
              <a:rPr lang="en-US" altLang="ja-JP" sz="2000" dirty="0" smtClean="0"/>
            </a:br>
            <a:r>
              <a:rPr lang="en-US" altLang="ja-JP" sz="2000" dirty="0" smtClean="0"/>
              <a:t/>
            </a:r>
            <a:br>
              <a:rPr lang="en-US" altLang="ja-JP" sz="2000" dirty="0" smtClean="0"/>
            </a:br>
            <a:r>
              <a:rPr lang="en-US" altLang="ja-JP" sz="2000" dirty="0" smtClean="0"/>
              <a:t>Mother of the gods combines savagery and tenderness. Out of destruction arose new life. </a:t>
            </a:r>
            <a:endParaRPr lang="en-US" altLang="en-US" sz="2000" dirty="0" smtClean="0"/>
          </a:p>
        </p:txBody>
      </p:sp>
      <p:pic>
        <p:nvPicPr>
          <p:cNvPr id="39940" name="Picture 1" descr="fig_35-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17463"/>
            <a:ext cx="43783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2256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07BAFF64-E74A-4B0A-923B-77E774C7BBE1}" type="slidenum">
              <a:rPr lang="en-US" altLang="en-US" sz="1400" b="0" smtClean="0">
                <a:latin typeface="Garamond" panose="02020404030301010803" pitchFamily="18" charset="0"/>
              </a:rPr>
              <a:pPr/>
              <a:t>49</a:t>
            </a:fld>
            <a:endParaRPr lang="en-US" altLang="en-US" sz="1400" b="0" smtClean="0">
              <a:latin typeface="Garamond" panose="02020404030301010803" pitchFamily="18" charset="0"/>
            </a:endParaRPr>
          </a:p>
        </p:txBody>
      </p:sp>
      <p:sp>
        <p:nvSpPr>
          <p:cNvPr id="36867" name="Rectangle 2"/>
          <p:cNvSpPr>
            <a:spLocks noGrp="1" noChangeArrowheads="1"/>
          </p:cNvSpPr>
          <p:nvPr>
            <p:ph type="title"/>
          </p:nvPr>
        </p:nvSpPr>
        <p:spPr>
          <a:xfrm>
            <a:off x="0" y="1751013"/>
            <a:ext cx="3223260" cy="923925"/>
          </a:xfrm>
        </p:spPr>
        <p:txBody>
          <a:bodyPr/>
          <a:lstStyle/>
          <a:p>
            <a:pPr eaLnBrk="1" hangingPunct="1">
              <a:lnSpc>
                <a:spcPct val="90000"/>
              </a:lnSpc>
            </a:pPr>
            <a:r>
              <a:rPr lang="en-US" altLang="en-US" sz="2000" dirty="0" err="1" smtClean="0"/>
              <a:t>Coyolxauhqui</a:t>
            </a:r>
            <a:r>
              <a:rPr lang="en-US" altLang="en-US" sz="2000" dirty="0" smtClean="0"/>
              <a:t> (Moon Goddess), Aztec, from the Great Temple of </a:t>
            </a:r>
            <a:r>
              <a:rPr lang="en-US" altLang="en-US" sz="2000" dirty="0" err="1" smtClean="0"/>
              <a:t>Tenochtitlán</a:t>
            </a:r>
            <a:r>
              <a:rPr lang="en-US" altLang="en-US" sz="2000" dirty="0" smtClean="0"/>
              <a:t>, Mexico City, ca. 1469. Stone, diameter approx. 10</a:t>
            </a:r>
            <a:r>
              <a:rPr lang="ja-JP" altLang="en-US" sz="2000" dirty="0" smtClean="0"/>
              <a:t>’</a:t>
            </a:r>
            <a:r>
              <a:rPr lang="en-US" altLang="ja-JP" sz="2000" dirty="0" smtClean="0"/>
              <a:t> 10</a:t>
            </a:r>
            <a:r>
              <a:rPr lang="ja-JP" altLang="en-US" sz="2000" dirty="0" smtClean="0"/>
              <a:t>”</a:t>
            </a:r>
            <a:r>
              <a:rPr lang="en-US" altLang="ja-JP" sz="2000" dirty="0" smtClean="0"/>
              <a:t>. </a:t>
            </a:r>
            <a:r>
              <a:rPr lang="en-US" altLang="ja-JP" sz="2000" dirty="0" err="1" smtClean="0"/>
              <a:t>Museo</a:t>
            </a:r>
            <a:r>
              <a:rPr lang="en-US" altLang="ja-JP" sz="2000" dirty="0" smtClean="0"/>
              <a:t> del </a:t>
            </a:r>
            <a:r>
              <a:rPr lang="en-US" altLang="ja-JP" sz="2000" dirty="0" err="1" smtClean="0"/>
              <a:t>Templo</a:t>
            </a:r>
            <a:r>
              <a:rPr lang="en-US" altLang="ja-JP" sz="2000" dirty="0" smtClean="0"/>
              <a:t> Mayor, Mexico City. </a:t>
            </a:r>
            <a:r>
              <a:rPr lang="en-US" altLang="ja-JP" sz="2000" dirty="0" smtClean="0"/>
              <a:t/>
            </a:r>
            <a:br>
              <a:rPr lang="en-US" altLang="ja-JP" sz="2000" dirty="0" smtClean="0"/>
            </a:br>
            <a:r>
              <a:rPr lang="en-US" altLang="ja-JP" sz="2000" dirty="0" smtClean="0"/>
              <a:t>Art </a:t>
            </a:r>
            <a:r>
              <a:rPr lang="en-US" altLang="ja-JP" sz="2000" dirty="0" smtClean="0"/>
              <a:t>in the service of state ideology.</a:t>
            </a:r>
            <a:endParaRPr lang="en-US" altLang="en-US" sz="2000" dirty="0" smtClean="0"/>
          </a:p>
        </p:txBody>
      </p:sp>
      <p:pic>
        <p:nvPicPr>
          <p:cNvPr id="36868" name="Picture 3" descr=" 30-03.jpg                                                      00017F89schmoopy                       BC89C2C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7565" y="278802"/>
            <a:ext cx="5612130" cy="561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645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Placeholder 3"/>
          <p:cNvSpPr>
            <a:spLocks noGrp="1"/>
          </p:cNvSpPr>
          <p:nvPr>
            <p:ph type="body" idx="1"/>
          </p:nvPr>
        </p:nvSpPr>
        <p:spPr>
          <a:xfrm>
            <a:off x="162241" y="994410"/>
            <a:ext cx="3243263" cy="1312228"/>
          </a:xfrm>
        </p:spPr>
        <p:txBody>
          <a:bodyPr/>
          <a:lstStyle/>
          <a:p>
            <a:pPr>
              <a:defRPr/>
            </a:pPr>
            <a:r>
              <a:rPr lang="en-GB" sz="1800" b="1" dirty="0"/>
              <a:t>3.4.2a</a:t>
            </a:r>
            <a:r>
              <a:rPr lang="en-GB" sz="1800" dirty="0"/>
              <a:t> Raimondi </a:t>
            </a:r>
            <a:r>
              <a:rPr lang="en-GB" sz="1800" dirty="0" err="1"/>
              <a:t>Stela</a:t>
            </a:r>
            <a:r>
              <a:rPr lang="en-GB" sz="1800" dirty="0"/>
              <a:t>, </a:t>
            </a:r>
            <a:r>
              <a:rPr lang="en-GB" sz="1800" dirty="0" err="1"/>
              <a:t>Chavín</a:t>
            </a:r>
            <a:r>
              <a:rPr lang="en-GB" sz="1800" dirty="0"/>
              <a:t> de </a:t>
            </a:r>
            <a:r>
              <a:rPr lang="en-GB" sz="1800" dirty="0" err="1"/>
              <a:t>Huantar</a:t>
            </a:r>
            <a:r>
              <a:rPr lang="en-GB" sz="1800" dirty="0"/>
              <a:t>, 7th century </a:t>
            </a:r>
            <a:r>
              <a:rPr lang="en-GB" sz="1800" cap="small" dirty="0" err="1"/>
              <a:t>bce</a:t>
            </a:r>
            <a:r>
              <a:rPr lang="en-GB" sz="1800" dirty="0"/>
              <a:t>. Granite, 6’5 × 2’5”. </a:t>
            </a:r>
            <a:r>
              <a:rPr lang="en-GB" sz="1800" dirty="0" err="1"/>
              <a:t>Museo</a:t>
            </a:r>
            <a:r>
              <a:rPr lang="en-GB" sz="1800" dirty="0"/>
              <a:t> </a:t>
            </a:r>
            <a:r>
              <a:rPr lang="en-GB" sz="1800" dirty="0" err="1"/>
              <a:t>Arqueología</a:t>
            </a:r>
            <a:r>
              <a:rPr lang="en-GB" sz="1800" dirty="0"/>
              <a:t>, Lima, </a:t>
            </a:r>
            <a:r>
              <a:rPr lang="en-GB" sz="1800" dirty="0" smtClean="0"/>
              <a:t>Peru.</a:t>
            </a:r>
          </a:p>
          <a:p>
            <a:pPr>
              <a:defRPr/>
            </a:pPr>
            <a:endParaRPr lang="en-GB" sz="1800" dirty="0"/>
          </a:p>
          <a:p>
            <a:pPr>
              <a:defRPr/>
            </a:pPr>
            <a:r>
              <a:rPr lang="en-GB" sz="1800" dirty="0" smtClean="0"/>
              <a:t>Depicts the staff god.</a:t>
            </a:r>
            <a:endParaRPr lang="en-GB" sz="1800" dirty="0"/>
          </a:p>
        </p:txBody>
      </p:sp>
      <p:pic>
        <p:nvPicPr>
          <p:cNvPr id="28675" name="Picture 1" descr="Detailed photograph of a carved relief, which features a deity with both human and animal attribute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5534" y="123542"/>
            <a:ext cx="2652395" cy="64928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atin typeface="Arial" charset="0"/>
                <a:ea typeface="ＭＳ Ｐゴシック" charset="0"/>
                <a:cs typeface="ＭＳ Ｐゴシック" charset="0"/>
              </a:rPr>
              <a:t>North America</a:t>
            </a:r>
          </a:p>
        </p:txBody>
      </p:sp>
      <p:sp>
        <p:nvSpPr>
          <p:cNvPr id="92162" name="Content Placeholder 2"/>
          <p:cNvSpPr>
            <a:spLocks noGrp="1"/>
          </p:cNvSpPr>
          <p:nvPr>
            <p:ph idx="1"/>
          </p:nvPr>
        </p:nvSpPr>
        <p:spPr/>
        <p:txBody>
          <a:bodyPr/>
          <a:lstStyle/>
          <a:p>
            <a:r>
              <a:rPr lang="en-US" dirty="0">
                <a:latin typeface="Arial" charset="0"/>
                <a:ea typeface="ＭＳ Ｐゴシック" charset="0"/>
                <a:cs typeface="ＭＳ Ｐゴシック" charset="0"/>
              </a:rPr>
              <a:t>Regions of settlement: arctic areas, coast, deserts, plains, wooded forests</a:t>
            </a:r>
          </a:p>
          <a:p>
            <a:r>
              <a:rPr lang="en-US" dirty="0">
                <a:latin typeface="Arial" charset="0"/>
                <a:ea typeface="ＭＳ Ｐゴシック" charset="0"/>
                <a:cs typeface="ＭＳ Ｐゴシック" charset="0"/>
              </a:rPr>
              <a:t>Resources were varied</a:t>
            </a:r>
          </a:p>
          <a:p>
            <a:r>
              <a:rPr lang="en-US" dirty="0">
                <a:latin typeface="Arial" charset="0"/>
                <a:ea typeface="ＭＳ Ｐゴシック" charset="0"/>
                <a:cs typeface="ＭＳ Ｐゴシック" charset="0"/>
              </a:rPr>
              <a:t>People spoke many different languages and developed diverse cultural traditions</a:t>
            </a:r>
          </a:p>
          <a:p>
            <a:endParaRPr lang="en-US" dirty="0">
              <a:latin typeface="Arial" charset="0"/>
              <a:ea typeface="ＭＳ Ｐゴシック" charset="0"/>
              <a:cs typeface="ＭＳ Ｐゴシック"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 Placeholder 1"/>
          <p:cNvSpPr>
            <a:spLocks noGrp="1"/>
          </p:cNvSpPr>
          <p:nvPr>
            <p:ph type="body" idx="1"/>
          </p:nvPr>
        </p:nvSpPr>
        <p:spPr>
          <a:xfrm>
            <a:off x="160020" y="6533140"/>
            <a:ext cx="9144000" cy="31752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b="1" dirty="0">
                <a:solidFill>
                  <a:srgbClr val="BFBFBF"/>
                </a:solidFill>
                <a:latin typeface="Arial" charset="0"/>
                <a:ea typeface="ＭＳ Ｐゴシック" charset="0"/>
                <a:cs typeface="Arial" charset="0"/>
              </a:rPr>
              <a:t>3.4.19 </a:t>
            </a:r>
            <a:r>
              <a:rPr lang="en-US" dirty="0">
                <a:solidFill>
                  <a:srgbClr val="BFBFBF"/>
                </a:solidFill>
                <a:latin typeface="Arial" charset="0"/>
                <a:ea typeface="ＭＳ Ｐゴシック" charset="0"/>
                <a:cs typeface="Arial" charset="0"/>
              </a:rPr>
              <a:t>Map of North America</a:t>
            </a:r>
          </a:p>
        </p:txBody>
      </p:sp>
      <p:pic>
        <p:nvPicPr>
          <p:cNvPr id="93187" name="Picture 1" descr="Map of North Americ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5110" y="231310"/>
            <a:ext cx="5395839" cy="6301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dirty="0">
                <a:latin typeface="Arial" charset="0"/>
                <a:ea typeface="ＭＳ Ｐゴシック" charset="0"/>
                <a:cs typeface="ＭＳ Ｐゴシック" charset="0"/>
              </a:rPr>
              <a:t>Ancient </a:t>
            </a:r>
            <a:r>
              <a:rPr lang="en-US" dirty="0" err="1">
                <a:latin typeface="Arial" charset="0"/>
                <a:ea typeface="ＭＳ Ｐゴシック" charset="0"/>
                <a:cs typeface="ＭＳ Ｐゴシック" charset="0"/>
              </a:rPr>
              <a:t>Puebloans</a:t>
            </a:r>
            <a:r>
              <a:rPr lang="en-US" dirty="0">
                <a:latin typeface="Arial" charset="0"/>
                <a:ea typeface="ＭＳ Ｐゴシック" charset="0"/>
                <a:cs typeface="ＭＳ Ｐゴシック" charset="0"/>
              </a:rPr>
              <a:t> (Anasazi)</a:t>
            </a:r>
          </a:p>
        </p:txBody>
      </p:sp>
      <p:sp>
        <p:nvSpPr>
          <p:cNvPr id="94210" name="Content Placeholder 2"/>
          <p:cNvSpPr>
            <a:spLocks noGrp="1"/>
          </p:cNvSpPr>
          <p:nvPr>
            <p:ph idx="1"/>
          </p:nvPr>
        </p:nvSpPr>
        <p:spPr/>
        <p:txBody>
          <a:bodyPr/>
          <a:lstStyle/>
          <a:p>
            <a:r>
              <a:rPr lang="en-US" dirty="0">
                <a:latin typeface="Arial" charset="0"/>
                <a:ea typeface="ＭＳ Ｐゴシック" charset="0"/>
                <a:cs typeface="ＭＳ Ｐゴシック" charset="0"/>
              </a:rPr>
              <a:t>People of North America used local materials to build practical structures</a:t>
            </a:r>
          </a:p>
          <a:p>
            <a:r>
              <a:rPr lang="en-US" dirty="0">
                <a:latin typeface="Arial" charset="0"/>
                <a:ea typeface="ＭＳ Ｐゴシック" charset="0"/>
                <a:cs typeface="ＭＳ Ｐゴシック" charset="0"/>
              </a:rPr>
              <a:t>Ancient </a:t>
            </a:r>
            <a:r>
              <a:rPr lang="en-US" dirty="0" err="1">
                <a:latin typeface="Arial" charset="0"/>
                <a:ea typeface="ＭＳ Ｐゴシック" charset="0"/>
                <a:cs typeface="ＭＳ Ｐゴシック" charset="0"/>
              </a:rPr>
              <a:t>Puebloans</a:t>
            </a:r>
            <a:r>
              <a:rPr lang="en-US" dirty="0">
                <a:latin typeface="Arial" charset="0"/>
                <a:ea typeface="ＭＳ Ｐゴシック" charset="0"/>
                <a:cs typeface="ＭＳ Ｐゴシック" charset="0"/>
              </a:rPr>
              <a:t> moved north </a:t>
            </a:r>
            <a:r>
              <a:rPr lang="en-US" i="1" dirty="0">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1150 from New Mexico to Colorado</a:t>
            </a:r>
          </a:p>
          <a:p>
            <a:r>
              <a:rPr lang="en-US" dirty="0">
                <a:latin typeface="Arial" charset="0"/>
                <a:ea typeface="ＭＳ Ｐゴシック" charset="0"/>
                <a:cs typeface="ＭＳ Ｐゴシック" charset="0"/>
              </a:rPr>
              <a:t>Abandoned their later home sometime between 1300 and 1540</a:t>
            </a:r>
          </a:p>
          <a:p>
            <a:r>
              <a:rPr lang="en-US" dirty="0">
                <a:latin typeface="Arial" charset="0"/>
                <a:ea typeface="ＭＳ Ｐゴシック" charset="0"/>
                <a:cs typeface="ＭＳ Ｐゴシック" charset="0"/>
              </a:rPr>
              <a:t>Full story is still unknown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2082800" y="812800"/>
            <a:ext cx="6723063" cy="1003300"/>
          </a:xfrm>
        </p:spPr>
        <p:txBody>
          <a:bodyPr/>
          <a:lstStyle/>
          <a:p>
            <a:r>
              <a:rPr lang="en-US" dirty="0">
                <a:latin typeface="Arial" charset="0"/>
                <a:ea typeface="ＭＳ Ｐゴシック" charset="0"/>
                <a:cs typeface="ＭＳ Ｐゴシック" charset="0"/>
              </a:rPr>
              <a:t>Cliff Palace, Mesa Verde</a:t>
            </a:r>
          </a:p>
        </p:txBody>
      </p:sp>
      <p:sp>
        <p:nvSpPr>
          <p:cNvPr id="97282" name="Content Placeholder 2"/>
          <p:cNvSpPr>
            <a:spLocks noGrp="1"/>
          </p:cNvSpPr>
          <p:nvPr>
            <p:ph idx="1"/>
          </p:nvPr>
        </p:nvSpPr>
        <p:spPr>
          <a:xfrm>
            <a:off x="457200" y="1851025"/>
            <a:ext cx="8229600" cy="4451350"/>
          </a:xfrm>
        </p:spPr>
        <p:txBody>
          <a:bodyPr/>
          <a:lstStyle/>
          <a:p>
            <a:pPr>
              <a:spcAft>
                <a:spcPts val="600"/>
              </a:spcAft>
            </a:pPr>
            <a:r>
              <a:rPr lang="en-US" dirty="0">
                <a:latin typeface="Arial" charset="0"/>
                <a:ea typeface="ＭＳ Ｐゴシック" charset="0"/>
                <a:cs typeface="ＭＳ Ｐゴシック" charset="0"/>
              </a:rPr>
              <a:t>Communal dwellings of stone, timber, and adobe brick</a:t>
            </a:r>
          </a:p>
          <a:p>
            <a:pPr>
              <a:spcAft>
                <a:spcPts val="600"/>
              </a:spcAft>
            </a:pPr>
            <a:r>
              <a:rPr lang="en-US" dirty="0">
                <a:latin typeface="Arial" charset="0"/>
                <a:ea typeface="ＭＳ Ｐゴシック" charset="0"/>
                <a:cs typeface="ＭＳ Ｐゴシック" charset="0"/>
              </a:rPr>
              <a:t>Built in the ridges high on cliff faces</a:t>
            </a:r>
          </a:p>
          <a:p>
            <a:pPr>
              <a:spcAft>
                <a:spcPts val="600"/>
              </a:spcAft>
            </a:pPr>
            <a:r>
              <a:rPr lang="en-US" dirty="0">
                <a:latin typeface="Arial" charset="0"/>
                <a:ea typeface="ＭＳ Ｐゴシック" charset="0"/>
                <a:cs typeface="ＭＳ Ｐゴシック" charset="0"/>
              </a:rPr>
              <a:t>Often hundreds of feet above the canyon floor</a:t>
            </a:r>
          </a:p>
          <a:p>
            <a:pPr>
              <a:spcAft>
                <a:spcPts val="600"/>
              </a:spcAft>
            </a:pPr>
            <a:r>
              <a:rPr lang="en-US" dirty="0">
                <a:latin typeface="Arial" charset="0"/>
                <a:ea typeface="ＭＳ Ｐゴシック" charset="0"/>
                <a:cs typeface="ＭＳ Ｐゴシック" charset="0"/>
              </a:rPr>
              <a:t>Took advantage of the sun’s orientation for heat and shade</a:t>
            </a:r>
          </a:p>
          <a:p>
            <a:pPr>
              <a:spcAft>
                <a:spcPts val="600"/>
              </a:spcAft>
            </a:pPr>
            <a:endParaRPr lang="en-US" dirty="0">
              <a:latin typeface="Arial" charset="0"/>
              <a:ea typeface="ＭＳ Ｐゴシック" charset="0"/>
              <a:cs typeface="ＭＳ Ｐゴシック" charset="0"/>
            </a:endParaRPr>
          </a:p>
        </p:txBody>
      </p:sp>
      <p:pic>
        <p:nvPicPr>
          <p:cNvPr id="97283" name="Picture 4" descr="Thumbnail of Mesa Verde. Photograph of the Cliff Palace in Mesa Verde, Colorad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 y="863600"/>
            <a:ext cx="1363663"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Placeholder 1"/>
          <p:cNvSpPr>
            <a:spLocks noGrp="1"/>
          </p:cNvSpPr>
          <p:nvPr>
            <p:ph type="body" idx="1"/>
          </p:nvPr>
        </p:nvSpPr>
        <p:spPr>
          <a:xfrm>
            <a:off x="0" y="5856288"/>
            <a:ext cx="9144000" cy="373062"/>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3.4.20 </a:t>
            </a:r>
            <a:r>
              <a:rPr lang="en-US" sz="2000" dirty="0">
                <a:solidFill>
                  <a:schemeClr val="bg1"/>
                </a:solidFill>
                <a:latin typeface="Arial" charset="0"/>
                <a:ea typeface="ＭＳ Ｐゴシック" charset="0"/>
                <a:cs typeface="Arial" charset="0"/>
              </a:rPr>
              <a:t>Cliff Palace, 1100–1300, Mesa Verde, </a:t>
            </a:r>
            <a:r>
              <a:rPr lang="en-US" sz="2000" dirty="0" smtClean="0">
                <a:solidFill>
                  <a:schemeClr val="bg1"/>
                </a:solidFill>
                <a:latin typeface="Arial" charset="0"/>
                <a:ea typeface="ＭＳ Ｐゴシック" charset="0"/>
                <a:cs typeface="Arial" charset="0"/>
              </a:rPr>
              <a:t>Colorado. Comprised of 150 rooms and 23 kivas with an estimated population of about 100.</a:t>
            </a:r>
            <a:endParaRPr lang="en-US" sz="2000" dirty="0">
              <a:solidFill>
                <a:schemeClr val="bg1"/>
              </a:solidFill>
              <a:latin typeface="Arial" charset="0"/>
              <a:ea typeface="ＭＳ Ｐゴシック" charset="0"/>
              <a:cs typeface="Arial" charset="0"/>
            </a:endParaRPr>
          </a:p>
        </p:txBody>
      </p:sp>
      <p:pic>
        <p:nvPicPr>
          <p:cNvPr id="96259" name="Picture 3" descr="Photograph of the Cliff Palace in Mesa Verde, Colorad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206" y="123825"/>
            <a:ext cx="8383587" cy="5623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94B467C6-4CFA-40D2-A011-3ADCA1E24689}" type="slidenum">
              <a:rPr lang="en-US" altLang="en-US" sz="1400" b="0" smtClean="0">
                <a:latin typeface="Garamond" panose="02020404030301010803" pitchFamily="18" charset="0"/>
              </a:rPr>
              <a:pPr/>
              <a:t>55</a:t>
            </a:fld>
            <a:endParaRPr lang="en-US" altLang="en-US" sz="1400" b="0" smtClean="0">
              <a:latin typeface="Garamond" panose="02020404030301010803" pitchFamily="18" charset="0"/>
            </a:endParaRPr>
          </a:p>
        </p:txBody>
      </p:sp>
      <p:sp>
        <p:nvSpPr>
          <p:cNvPr id="58371" name="Rectangle 2"/>
          <p:cNvSpPr>
            <a:spLocks noGrp="1" noChangeArrowheads="1"/>
          </p:cNvSpPr>
          <p:nvPr>
            <p:ph type="title"/>
          </p:nvPr>
        </p:nvSpPr>
        <p:spPr>
          <a:xfrm>
            <a:off x="0" y="5486400"/>
            <a:ext cx="9067800" cy="1016000"/>
          </a:xfrm>
        </p:spPr>
        <p:txBody>
          <a:bodyPr/>
          <a:lstStyle/>
          <a:p>
            <a:pPr eaLnBrk="1" hangingPunct="1"/>
            <a:r>
              <a:rPr lang="en-US" altLang="en-US" sz="2000" dirty="0" smtClean="0"/>
              <a:t>Detail </a:t>
            </a:r>
            <a:r>
              <a:rPr lang="en-US" altLang="en-US" sz="2000" dirty="0" smtClean="0"/>
              <a:t>of a kiva mural from </a:t>
            </a:r>
            <a:r>
              <a:rPr lang="en-US" altLang="en-US" sz="2000" dirty="0" err="1" smtClean="0"/>
              <a:t>Kuaua</a:t>
            </a:r>
            <a:r>
              <a:rPr lang="en-US" altLang="en-US" sz="2000" dirty="0" smtClean="0"/>
              <a:t> Pueblo (Coronado State Monument), Ancestral Puebloan, New Mexico, late 15th to early 16th century. Interior </a:t>
            </a:r>
            <a:r>
              <a:rPr lang="en-US" altLang="en-US" sz="2000" dirty="0" err="1" smtClean="0"/>
              <a:t>ofthe</a:t>
            </a:r>
            <a:r>
              <a:rPr lang="en-US" altLang="en-US" sz="2000" dirty="0" smtClean="0"/>
              <a:t> kiva, 18</a:t>
            </a:r>
            <a:r>
              <a:rPr lang="ja-JP" altLang="en-US" sz="2000" dirty="0" smtClean="0"/>
              <a:t>’</a:t>
            </a:r>
            <a:r>
              <a:rPr lang="en-US" altLang="ja-JP" sz="2000" dirty="0" smtClean="0"/>
              <a:t> X 18</a:t>
            </a:r>
            <a:r>
              <a:rPr lang="ja-JP" altLang="en-US" sz="2000" dirty="0" smtClean="0"/>
              <a:t>’</a:t>
            </a:r>
            <a:r>
              <a:rPr lang="en-US" altLang="ja-JP" sz="2000" dirty="0" smtClean="0"/>
              <a:t>. Museum of New Mexico, Santa Fe.</a:t>
            </a:r>
            <a:endParaRPr lang="en-US" altLang="en-US" sz="2000" dirty="0" smtClean="0"/>
          </a:p>
        </p:txBody>
      </p:sp>
      <p:pic>
        <p:nvPicPr>
          <p:cNvPr id="58372" name="Picture 1" descr="fig_35-1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
            <a:ext cx="827087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599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57150" y="5486400"/>
            <a:ext cx="9144000" cy="1016000"/>
          </a:xfrm>
        </p:spPr>
        <p:txBody>
          <a:bodyPr/>
          <a:lstStyle/>
          <a:p>
            <a:r>
              <a:rPr lang="en-US" altLang="en-US" sz="2000" dirty="0" smtClean="0"/>
              <a:t>Photograph </a:t>
            </a:r>
            <a:r>
              <a:rPr lang="en-US" altLang="en-US" sz="2000" dirty="0" smtClean="0"/>
              <a:t>taken on January 9, 1948, in Mesa Verde National Park of a Navajo mother weaving a blanket on a loom while her daughters assist her by preparing wool for the loom.</a:t>
            </a:r>
            <a:endParaRPr lang="en-US" altLang="en-US" sz="2000" b="1" dirty="0" smtClean="0"/>
          </a:p>
        </p:txBody>
      </p:sp>
      <p:sp>
        <p:nvSpPr>
          <p:cNvPr id="6041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00ACE48F-6273-476B-8759-526336BE652F}" type="slidenum">
              <a:rPr lang="en-US" altLang="en-US" sz="1400" b="0" smtClean="0">
                <a:latin typeface="Garamond" panose="02020404030301010803" pitchFamily="18" charset="0"/>
              </a:rPr>
              <a:pPr/>
              <a:t>56</a:t>
            </a:fld>
            <a:endParaRPr lang="en-US" altLang="en-US" sz="1400" b="0" smtClean="0">
              <a:latin typeface="Garamond" panose="02020404030301010803" pitchFamily="18" charset="0"/>
            </a:endParaRPr>
          </a:p>
        </p:txBody>
      </p:sp>
      <p:pic>
        <p:nvPicPr>
          <p:cNvPr id="60420" name="Picture 1" descr="fig_35-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03200"/>
            <a:ext cx="422910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8444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65DB9344-BDF4-4E7B-A20A-B0AAEEEEEBFC}" type="slidenum">
              <a:rPr lang="en-US" altLang="en-US" sz="1400" b="0" smtClean="0">
                <a:latin typeface="Garamond" panose="02020404030301010803" pitchFamily="18" charset="0"/>
              </a:rPr>
              <a:pPr/>
              <a:t>57</a:t>
            </a:fld>
            <a:endParaRPr lang="en-US" altLang="en-US" sz="1400" b="0" smtClean="0">
              <a:latin typeface="Garamond" panose="02020404030301010803" pitchFamily="18" charset="0"/>
            </a:endParaRPr>
          </a:p>
        </p:txBody>
      </p:sp>
      <p:sp>
        <p:nvSpPr>
          <p:cNvPr id="65539" name="Rectangle 2"/>
          <p:cNvSpPr>
            <a:spLocks noGrp="1" noChangeArrowheads="1"/>
          </p:cNvSpPr>
          <p:nvPr>
            <p:ph type="title"/>
          </p:nvPr>
        </p:nvSpPr>
        <p:spPr>
          <a:xfrm>
            <a:off x="0" y="3886200"/>
            <a:ext cx="3581400" cy="2554288"/>
          </a:xfrm>
        </p:spPr>
        <p:txBody>
          <a:bodyPr/>
          <a:lstStyle/>
          <a:p>
            <a:pPr eaLnBrk="1" hangingPunct="1"/>
            <a:r>
              <a:rPr lang="en-US" altLang="en-US" sz="2000" dirty="0" smtClean="0"/>
              <a:t>Eagle </a:t>
            </a:r>
            <a:r>
              <a:rPr lang="en-US" altLang="en-US" sz="2000" dirty="0" smtClean="0"/>
              <a:t>transformation mask, closed (</a:t>
            </a:r>
            <a:r>
              <a:rPr lang="en-US" altLang="en-US" sz="2000" i="1" dirty="0" smtClean="0"/>
              <a:t>top</a:t>
            </a:r>
            <a:r>
              <a:rPr lang="en-US" altLang="en-US" sz="2000" dirty="0" smtClean="0"/>
              <a:t>) and open (</a:t>
            </a:r>
            <a:r>
              <a:rPr lang="en-US" altLang="en-US" sz="2000" i="1" dirty="0" smtClean="0"/>
              <a:t>bottom</a:t>
            </a:r>
            <a:r>
              <a:rPr lang="en-US" altLang="en-US" sz="2000" dirty="0" smtClean="0"/>
              <a:t>) views, Kwakiutl, Alert  Bay, Canada, late 19th century. Wood, feathers, and string, 1</a:t>
            </a:r>
            <a:r>
              <a:rPr lang="ja-JP" altLang="en-US" sz="2000" dirty="0" smtClean="0"/>
              <a:t>’</a:t>
            </a:r>
            <a:r>
              <a:rPr lang="en-US" altLang="ja-JP" sz="2000" dirty="0" smtClean="0"/>
              <a:t>10</a:t>
            </a:r>
            <a:r>
              <a:rPr lang="ja-JP" altLang="en-US" sz="2000" dirty="0" smtClean="0"/>
              <a:t>”</a:t>
            </a:r>
            <a:r>
              <a:rPr lang="en-US" altLang="ja-JP" sz="2000" dirty="0" smtClean="0"/>
              <a:t> X</a:t>
            </a:r>
            <a:r>
              <a:rPr lang="en-US" altLang="ja-JP" sz="2000" dirty="0" smtClean="0">
                <a:latin typeface="ヒラギノ角ゴ Pro W3" charset="-128"/>
              </a:rPr>
              <a:t> </a:t>
            </a:r>
            <a:r>
              <a:rPr lang="en-US" altLang="ja-JP" sz="2000" dirty="0" smtClean="0"/>
              <a:t>11</a:t>
            </a:r>
            <a:r>
              <a:rPr lang="ja-JP" altLang="en-US" sz="2000" dirty="0" smtClean="0"/>
              <a:t>”</a:t>
            </a:r>
            <a:r>
              <a:rPr lang="en-US" altLang="ja-JP" sz="2000" dirty="0" smtClean="0"/>
              <a:t>.  American Museum of Natural History, New York.</a:t>
            </a:r>
            <a:endParaRPr lang="en-US" altLang="en-US" sz="2000" dirty="0" smtClean="0"/>
          </a:p>
        </p:txBody>
      </p:sp>
      <p:pic>
        <p:nvPicPr>
          <p:cNvPr id="65540" name="Picture 3" descr="&#10;30-10a.jpg                                                     00017F89schmoopy                       BC89C2C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054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4" descr="&#10;30-10b.jpg                                                     00017F89schmoopy                       BC89C2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352800"/>
            <a:ext cx="51054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452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ea typeface="MS PGothic" panose="020B0600070205080204" pitchFamily="34" charset="-128"/>
              </a:defRPr>
            </a:lvl1pPr>
            <a:lvl2pPr marL="742950" indent="-285750">
              <a:defRPr sz="2400" b="1">
                <a:solidFill>
                  <a:schemeClr val="tx1"/>
                </a:solidFill>
                <a:latin typeface="Times" panose="02020603050405020304" pitchFamily="18" charset="0"/>
                <a:ea typeface="MS PGothic" panose="020B0600070205080204" pitchFamily="34" charset="-128"/>
              </a:defRPr>
            </a:lvl2pPr>
            <a:lvl3pPr marL="1143000" indent="-228600">
              <a:defRPr sz="2400" b="1">
                <a:solidFill>
                  <a:schemeClr val="tx1"/>
                </a:solidFill>
                <a:latin typeface="Times" panose="02020603050405020304" pitchFamily="18" charset="0"/>
                <a:ea typeface="MS PGothic" panose="020B0600070205080204" pitchFamily="34" charset="-128"/>
              </a:defRPr>
            </a:lvl3pPr>
            <a:lvl4pPr marL="1600200" indent="-228600">
              <a:defRPr sz="2400" b="1">
                <a:solidFill>
                  <a:schemeClr val="tx1"/>
                </a:solidFill>
                <a:latin typeface="Times" panose="02020603050405020304" pitchFamily="18" charset="0"/>
                <a:ea typeface="MS PGothic" panose="020B0600070205080204" pitchFamily="34" charset="-128"/>
              </a:defRPr>
            </a:lvl4pPr>
            <a:lvl5pPr marL="2057400" indent="-228600">
              <a:defRPr sz="2400" b="1">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panose="02020603050405020304" pitchFamily="18" charset="0"/>
                <a:ea typeface="MS PGothic" panose="020B0600070205080204" pitchFamily="34" charset="-128"/>
              </a:defRPr>
            </a:lvl9pPr>
          </a:lstStyle>
          <a:p>
            <a:fld id="{ABD50663-856F-4E53-9EDE-84B7C90D98AF}" type="slidenum">
              <a:rPr lang="en-US" altLang="en-US" sz="1400" b="0" smtClean="0">
                <a:latin typeface="Garamond" panose="02020404030301010803" pitchFamily="18" charset="0"/>
              </a:rPr>
              <a:pPr/>
              <a:t>58</a:t>
            </a:fld>
            <a:endParaRPr lang="en-US" altLang="en-US" sz="1400" b="0" smtClean="0">
              <a:latin typeface="Garamond" panose="02020404030301010803" pitchFamily="18" charset="0"/>
            </a:endParaRPr>
          </a:p>
        </p:txBody>
      </p:sp>
      <p:sp>
        <p:nvSpPr>
          <p:cNvPr id="67587" name="Rectangle 2"/>
          <p:cNvSpPr>
            <a:spLocks noGrp="1" noChangeArrowheads="1"/>
          </p:cNvSpPr>
          <p:nvPr>
            <p:ph type="title"/>
          </p:nvPr>
        </p:nvSpPr>
        <p:spPr>
          <a:xfrm>
            <a:off x="0" y="6096000"/>
            <a:ext cx="9067800" cy="708025"/>
          </a:xfrm>
        </p:spPr>
        <p:txBody>
          <a:bodyPr/>
          <a:lstStyle/>
          <a:p>
            <a:pPr eaLnBrk="1" hangingPunct="1"/>
            <a:r>
              <a:rPr lang="en-US" altLang="en-US" sz="2000" dirty="0" smtClean="0"/>
              <a:t>War </a:t>
            </a:r>
            <a:r>
              <a:rPr lang="en-US" altLang="en-US" sz="2000" dirty="0" smtClean="0"/>
              <a:t>helmet, Tlingit, Canada, collected 1888–1893. Wood, 1</a:t>
            </a:r>
            <a:r>
              <a:rPr lang="ja-JP" altLang="en-US" sz="2000" dirty="0" smtClean="0"/>
              <a:t>’</a:t>
            </a:r>
            <a:r>
              <a:rPr lang="en-US" altLang="ja-JP" sz="2000" dirty="0" smtClean="0"/>
              <a:t> high. American Museum of Natural History, New York.   </a:t>
            </a:r>
            <a:endParaRPr lang="en-US" altLang="en-US" sz="2000" dirty="0" smtClean="0"/>
          </a:p>
        </p:txBody>
      </p:sp>
      <p:pic>
        <p:nvPicPr>
          <p:cNvPr id="67588" name="Picture 1" descr="fig_35-1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0025"/>
            <a:ext cx="695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196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dirty="0">
                <a:latin typeface="Arial" charset="0"/>
                <a:ea typeface="ＭＳ Ｐゴシック" charset="0"/>
                <a:cs typeface="ＭＳ Ｐゴシック" charset="0"/>
              </a:rPr>
              <a:t>Plains Indians</a:t>
            </a:r>
          </a:p>
        </p:txBody>
      </p:sp>
      <p:sp>
        <p:nvSpPr>
          <p:cNvPr id="78851" name="Content Placeholder 2"/>
          <p:cNvSpPr>
            <a:spLocks noGrp="1"/>
          </p:cNvSpPr>
          <p:nvPr>
            <p:ph idx="1"/>
          </p:nvPr>
        </p:nvSpPr>
        <p:spPr/>
        <p:txBody>
          <a:bodyPr/>
          <a:lstStyle/>
          <a:p>
            <a:pPr>
              <a:buFont typeface="Wingdings" panose="05000000000000000000" pitchFamily="2" charset="2"/>
              <a:buChar char="§"/>
              <a:defRPr/>
            </a:pPr>
            <a:r>
              <a:rPr lang="en-US" altLang="en-US" dirty="0">
                <a:ea typeface="ＭＳ Ｐゴシック" panose="020B0600070205080204" pitchFamily="34" charset="-128"/>
              </a:rPr>
              <a:t>Occupied the Great Plains of the present-day US</a:t>
            </a:r>
          </a:p>
          <a:p>
            <a:pPr>
              <a:buFont typeface="Wingdings" panose="05000000000000000000" pitchFamily="2" charset="2"/>
              <a:buChar char="§"/>
              <a:defRPr/>
            </a:pPr>
            <a:r>
              <a:rPr lang="en-US" altLang="en-US" dirty="0">
                <a:ea typeface="ＭＳ Ｐゴシック" panose="020B0600070205080204" pitchFamily="34" charset="-128"/>
              </a:rPr>
              <a:t>Nomadic lifestyle (Sioux clan, Lakota and Crow) and permanent villages (Mandan)</a:t>
            </a:r>
          </a:p>
          <a:p>
            <a:pPr>
              <a:buFont typeface="Wingdings" panose="05000000000000000000" pitchFamily="2" charset="2"/>
              <a:buChar char="§"/>
              <a:defRPr/>
            </a:pPr>
            <a:r>
              <a:rPr lang="en-US" altLang="en-US" dirty="0">
                <a:ea typeface="ＭＳ Ｐゴシック" panose="020B0600070205080204" pitchFamily="34" charset="-128"/>
              </a:rPr>
              <a:t>Used portable homes called tipis (teepees), made of wooden poles and animal hides</a:t>
            </a:r>
          </a:p>
          <a:p>
            <a:pPr marL="0" indent="0">
              <a:buFont typeface="Wingdings" panose="05000000000000000000" pitchFamily="2" charset="2"/>
              <a:buNone/>
              <a:defRPr/>
            </a:pPr>
            <a:endParaRPr lang="en-US" altLang="en-US" dirty="0">
              <a:ea typeface="ＭＳ Ｐゴシック" panose="020B0600070205080204" pitchFamily="34" charset="-128"/>
            </a:endParaRPr>
          </a:p>
          <a:p>
            <a:pPr marL="457200" lvl="1" indent="0">
              <a:buFont typeface="Wingdings" panose="05000000000000000000" pitchFamily="2" charset="2"/>
              <a:buNone/>
              <a:defRPr/>
            </a:pPr>
            <a:endParaRPr lang="en-US" altLang="en-US" dirty="0">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63738" y="812800"/>
            <a:ext cx="6723062" cy="1003300"/>
          </a:xfrm>
        </p:spPr>
        <p:txBody>
          <a:bodyPr/>
          <a:lstStyle/>
          <a:p>
            <a:r>
              <a:rPr lang="en-US">
                <a:latin typeface="Arial" charset="0"/>
                <a:ea typeface="ＭＳ Ｐゴシック" charset="0"/>
                <a:cs typeface="ＭＳ Ｐゴシック" charset="0"/>
              </a:rPr>
              <a:t>Raimondi Stela</a:t>
            </a:r>
          </a:p>
        </p:txBody>
      </p:sp>
      <p:sp>
        <p:nvSpPr>
          <p:cNvPr id="31746" name="Content Placeholder 2"/>
          <p:cNvSpPr>
            <a:spLocks noGrp="1"/>
          </p:cNvSpPr>
          <p:nvPr>
            <p:ph idx="1"/>
          </p:nvPr>
        </p:nvSpPr>
        <p:spPr>
          <a:xfrm>
            <a:off x="457200" y="1851025"/>
            <a:ext cx="8229600" cy="4451350"/>
          </a:xfrm>
        </p:spPr>
        <p:txBody>
          <a:bodyPr/>
          <a:lstStyle/>
          <a:p>
            <a:r>
              <a:rPr lang="en-US" sz="2800" dirty="0">
                <a:latin typeface="Arial" charset="0"/>
                <a:ea typeface="ＭＳ Ｐゴシック" charset="0"/>
                <a:cs typeface="ＭＳ Ｐゴシック" charset="0"/>
              </a:rPr>
              <a:t>Depicts deity with human/animal attributes</a:t>
            </a:r>
          </a:p>
          <a:p>
            <a:r>
              <a:rPr lang="en-US" sz="2800" dirty="0">
                <a:latin typeface="Arial" charset="0"/>
                <a:ea typeface="ＭＳ Ｐゴシック" charset="0"/>
                <a:cs typeface="ＭＳ Ｐゴシック" charset="0"/>
              </a:rPr>
              <a:t>Lines describe more than one object at once (contour rivalry)</a:t>
            </a:r>
          </a:p>
          <a:p>
            <a:r>
              <a:rPr lang="en-US" sz="2800" dirty="0">
                <a:latin typeface="Arial" charset="0"/>
                <a:ea typeface="ＭＳ Ｐゴシック" charset="0"/>
                <a:cs typeface="ＭＳ Ｐゴシック" charset="0"/>
              </a:rPr>
              <a:t>Upright: creature holds two staffs; elaborate headdress; looks up</a:t>
            </a:r>
          </a:p>
          <a:p>
            <a:r>
              <a:rPr lang="en-US" sz="2800" dirty="0">
                <a:latin typeface="Arial" charset="0"/>
                <a:ea typeface="ＭＳ Ｐゴシック" charset="0"/>
                <a:cs typeface="ＭＳ Ｐゴシック" charset="0"/>
              </a:rPr>
              <a:t>Upside down: figure looks down over crocodile snout; double-faced</a:t>
            </a:r>
          </a:p>
        </p:txBody>
      </p:sp>
      <p:pic>
        <p:nvPicPr>
          <p:cNvPr id="31747" name="Picture 4" descr="Thumbnail of Raimondi Stela. Detailed photograph of a carved relief, which features a deity with both human and animal attribute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450" y="793750"/>
            <a:ext cx="41592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2133600" y="812800"/>
            <a:ext cx="6723063" cy="1003300"/>
          </a:xfrm>
        </p:spPr>
        <p:txBody>
          <a:bodyPr/>
          <a:lstStyle/>
          <a:p>
            <a:r>
              <a:rPr lang="en-US" dirty="0">
                <a:latin typeface="Arial" charset="0"/>
                <a:ea typeface="ＭＳ Ｐゴシック" charset="0"/>
                <a:cs typeface="ＭＳ Ｐゴシック" charset="0"/>
              </a:rPr>
              <a:t>Robe with battle scene</a:t>
            </a:r>
          </a:p>
        </p:txBody>
      </p:sp>
      <p:sp>
        <p:nvSpPr>
          <p:cNvPr id="102402" name="Content Placeholder 2"/>
          <p:cNvSpPr>
            <a:spLocks noGrp="1"/>
          </p:cNvSpPr>
          <p:nvPr>
            <p:ph idx="1"/>
          </p:nvPr>
        </p:nvSpPr>
        <p:spPr>
          <a:xfrm>
            <a:off x="406400" y="1901825"/>
            <a:ext cx="8229600" cy="4451350"/>
          </a:xfrm>
        </p:spPr>
        <p:txBody>
          <a:bodyPr/>
          <a:lstStyle/>
          <a:p>
            <a:r>
              <a:rPr lang="en-US" dirty="0">
                <a:latin typeface="Arial" charset="0"/>
                <a:ea typeface="ＭＳ Ｐゴシック" charset="0"/>
                <a:cs typeface="ＭＳ Ｐゴシック" charset="0"/>
              </a:rPr>
              <a:t>Depicts a battle between the Mandan and Sioux in 1797</a:t>
            </a:r>
          </a:p>
          <a:p>
            <a:r>
              <a:rPr lang="en-US" dirty="0">
                <a:latin typeface="Arial" charset="0"/>
                <a:ea typeface="ＭＳ Ｐゴシック" charset="0"/>
                <a:cs typeface="ＭＳ Ｐゴシック" charset="0"/>
              </a:rPr>
              <a:t>Worn over the shoulders of its wearer, a key player in the battle</a:t>
            </a:r>
          </a:p>
          <a:p>
            <a:r>
              <a:rPr lang="en-US" dirty="0">
                <a:latin typeface="Arial" charset="0"/>
                <a:ea typeface="ＭＳ Ｐゴシック" charset="0"/>
                <a:cs typeface="ＭＳ Ｐゴシック" charset="0"/>
              </a:rPr>
              <a:t>Robe served a commemorative purpose</a:t>
            </a:r>
          </a:p>
          <a:p>
            <a:r>
              <a:rPr lang="en-US" dirty="0">
                <a:latin typeface="Arial" charset="0"/>
                <a:ea typeface="ＭＳ Ｐゴシック" charset="0"/>
                <a:cs typeface="ＭＳ Ｐゴシック" charset="0"/>
              </a:rPr>
              <a:t>Aided in oral story-telling tradition</a:t>
            </a:r>
          </a:p>
          <a:p>
            <a:pPr lvl="1"/>
            <a:endParaRPr lang="en-US" dirty="0">
              <a:latin typeface="Arial" charset="0"/>
              <a:ea typeface="ＭＳ Ｐゴシック" charset="0"/>
            </a:endParaRPr>
          </a:p>
          <a:p>
            <a:pPr lvl="1"/>
            <a:endParaRPr lang="en-US" dirty="0">
              <a:latin typeface="Arial" charset="0"/>
              <a:ea typeface="ＭＳ Ｐゴシック" charset="0"/>
            </a:endParaRPr>
          </a:p>
        </p:txBody>
      </p:sp>
      <p:pic>
        <p:nvPicPr>
          <p:cNvPr id="102403" name="Picture 5" descr="Thumbnail of Mandan robe with battle scene. Tanned buffalo hide robe with battle scene depicted on the surfac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125" y="863600"/>
            <a:ext cx="938213"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 Placeholder 5"/>
          <p:cNvSpPr>
            <a:spLocks noGrp="1"/>
          </p:cNvSpPr>
          <p:nvPr>
            <p:ph type="body" idx="1"/>
          </p:nvPr>
        </p:nvSpPr>
        <p:spPr>
          <a:xfrm>
            <a:off x="0" y="-75889"/>
            <a:ext cx="9144000" cy="5222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a:solidFill>
                  <a:schemeClr val="bg1"/>
                </a:solidFill>
                <a:latin typeface="Arial" charset="0"/>
                <a:ea typeface="ＭＳ Ｐゴシック" charset="0"/>
                <a:cs typeface="Arial" charset="0"/>
              </a:rPr>
              <a:t>3.4.21b </a:t>
            </a:r>
            <a:r>
              <a:rPr lang="en-US" sz="2000" dirty="0">
                <a:solidFill>
                  <a:schemeClr val="bg1"/>
                </a:solidFill>
                <a:latin typeface="Arial" charset="0"/>
                <a:ea typeface="ＭＳ Ｐゴシック" charset="0"/>
                <a:cs typeface="Arial" charset="0"/>
              </a:rPr>
              <a:t>Robe with battle scene, 1797–1800. Tanned buffalo hide, dyed porcupine quills, and pigments, 37 × 40¼”. Peabody Museum of Archaeology, Harvard University, Cambridge, Massachusetts </a:t>
            </a:r>
          </a:p>
        </p:txBody>
      </p:sp>
      <p:pic>
        <p:nvPicPr>
          <p:cNvPr id="101379" name="Picture 4" descr="Tanned buffalo hide robe with battle scene depicted on the surfac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055" y="928363"/>
            <a:ext cx="8263890" cy="6261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Placeholder 4"/>
          <p:cNvSpPr>
            <a:spLocks noGrp="1"/>
          </p:cNvSpPr>
          <p:nvPr>
            <p:ph type="body" idx="1"/>
          </p:nvPr>
        </p:nvSpPr>
        <p:spPr>
          <a:xfrm>
            <a:off x="0" y="6504862"/>
            <a:ext cx="9144000" cy="353138"/>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1600" b="1" dirty="0">
                <a:solidFill>
                  <a:srgbClr val="BFBFBF"/>
                </a:solidFill>
                <a:latin typeface="Arial" charset="0"/>
                <a:ea typeface="ＭＳ Ｐゴシック" charset="0"/>
                <a:cs typeface="Arial" charset="0"/>
              </a:rPr>
              <a:t>3.4.21a </a:t>
            </a:r>
            <a:r>
              <a:rPr lang="en-US" sz="1600" dirty="0">
                <a:solidFill>
                  <a:srgbClr val="BFBFBF"/>
                </a:solidFill>
                <a:latin typeface="Arial" charset="0"/>
                <a:ea typeface="ＭＳ Ｐゴシック" charset="0"/>
                <a:cs typeface="Arial" charset="0"/>
              </a:rPr>
              <a:t>Detail of </a:t>
            </a:r>
            <a:r>
              <a:rPr lang="en-US" sz="1600" b="1" dirty="0">
                <a:solidFill>
                  <a:srgbClr val="BFBFBF"/>
                </a:solidFill>
                <a:latin typeface="Arial" charset="0"/>
                <a:ea typeface="ＭＳ Ｐゴシック" charset="0"/>
                <a:cs typeface="Arial" charset="0"/>
              </a:rPr>
              <a:t>3.4.21b</a:t>
            </a:r>
          </a:p>
        </p:txBody>
      </p:sp>
      <p:pic>
        <p:nvPicPr>
          <p:cNvPr id="100355" name="Picture 5" descr="Detail of battle scene found on the buffalo hide robe with battle scene de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256" y="411426"/>
            <a:ext cx="8599487" cy="5827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1963738" y="812800"/>
            <a:ext cx="6723062" cy="1003300"/>
          </a:xfrm>
        </p:spPr>
        <p:txBody>
          <a:bodyPr/>
          <a:lstStyle/>
          <a:p>
            <a:r>
              <a:rPr lang="en-US" sz="3600" dirty="0">
                <a:latin typeface="Arial" charset="0"/>
                <a:ea typeface="ＭＳ Ｐゴシック" charset="0"/>
                <a:cs typeface="ＭＳ Ｐゴシック" charset="0"/>
              </a:rPr>
              <a:t>Wo-Haw, </a:t>
            </a:r>
            <a:r>
              <a:rPr lang="en-US" sz="3600" i="1" dirty="0">
                <a:latin typeface="Arial" charset="0"/>
                <a:ea typeface="ＭＳ Ｐゴシック" charset="0"/>
                <a:cs typeface="ＭＳ Ｐゴシック" charset="0"/>
              </a:rPr>
              <a:t>Wo-Haw Between Two Worlds</a:t>
            </a:r>
          </a:p>
        </p:txBody>
      </p:sp>
      <p:sp>
        <p:nvSpPr>
          <p:cNvPr id="105474" name="Content Placeholder 2"/>
          <p:cNvSpPr>
            <a:spLocks noGrp="1"/>
          </p:cNvSpPr>
          <p:nvPr>
            <p:ph idx="1"/>
          </p:nvPr>
        </p:nvSpPr>
        <p:spPr>
          <a:xfrm>
            <a:off x="457200" y="1851025"/>
            <a:ext cx="8229600" cy="4451350"/>
          </a:xfrm>
        </p:spPr>
        <p:txBody>
          <a:bodyPr/>
          <a:lstStyle/>
          <a:p>
            <a:r>
              <a:rPr lang="en-US" sz="2800" dirty="0">
                <a:latin typeface="Arial" charset="0"/>
                <a:ea typeface="ＭＳ Ｐゴシック" charset="0"/>
                <a:cs typeface="ＭＳ Ｐゴシック" charset="0"/>
              </a:rPr>
              <a:t>Made while Wo-Haw was imprisoned in Florida, along with 70 </a:t>
            </a:r>
            <a:r>
              <a:rPr lang="en-US" sz="2800" dirty="0" smtClean="0">
                <a:latin typeface="Arial" charset="0"/>
                <a:ea typeface="ＭＳ Ｐゴシック" charset="0"/>
                <a:cs typeface="ＭＳ Ｐゴシック" charset="0"/>
              </a:rPr>
              <a:t>others (1875-1878)</a:t>
            </a:r>
            <a:endParaRPr lang="en-US" sz="2800" dirty="0">
              <a:latin typeface="Arial" charset="0"/>
              <a:ea typeface="ＭＳ Ｐゴシック" charset="0"/>
              <a:cs typeface="ＭＳ Ｐゴシック" charset="0"/>
            </a:endParaRPr>
          </a:p>
          <a:p>
            <a:r>
              <a:rPr lang="en-US" sz="2800" dirty="0">
                <a:latin typeface="Arial" charset="0"/>
                <a:ea typeface="ＭＳ Ｐゴシック" charset="0"/>
                <a:cs typeface="ＭＳ Ｐゴシック" charset="0"/>
              </a:rPr>
              <a:t>Alleged crimes against white settlers</a:t>
            </a:r>
          </a:p>
          <a:p>
            <a:r>
              <a:rPr lang="en-US" sz="2800" dirty="0" err="1">
                <a:latin typeface="Arial" charset="0"/>
                <a:ea typeface="ＭＳ Ｐゴシック" charset="0"/>
                <a:cs typeface="ＭＳ Ｐゴシック" charset="0"/>
              </a:rPr>
              <a:t>Wo</a:t>
            </a:r>
            <a:r>
              <a:rPr lang="en-US" sz="2800" dirty="0">
                <a:latin typeface="Arial" charset="0"/>
                <a:ea typeface="ＭＳ Ｐゴシック" charset="0"/>
                <a:cs typeface="ＭＳ Ｐゴシック" charset="0"/>
              </a:rPr>
              <a:t>-Haw is caught between two worlds</a:t>
            </a:r>
          </a:p>
        </p:txBody>
      </p:sp>
      <p:pic>
        <p:nvPicPr>
          <p:cNvPr id="105475" name="Picture 4" descr="Thumbnail of Wo-Haw between two worlds. Graphite and colored pencil drawing depicting the central figure of Wo-Haw caught between the world of his ancestors on his right and the influx of European settlers on his lef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588" y="855663"/>
            <a:ext cx="114617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 Placeholder 1"/>
          <p:cNvSpPr>
            <a:spLocks noGrp="1"/>
          </p:cNvSpPr>
          <p:nvPr>
            <p:ph type="body" idx="1"/>
          </p:nvPr>
        </p:nvSpPr>
        <p:spPr>
          <a:xfrm>
            <a:off x="0" y="6153150"/>
            <a:ext cx="9144000" cy="522287"/>
          </a:xfrm>
          <a:ln w="9525"/>
          <a:extLs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a:lstStyle/>
          <a:p>
            <a:r>
              <a:rPr lang="en-US" sz="2000" b="1" dirty="0" smtClean="0">
                <a:solidFill>
                  <a:schemeClr val="bg1"/>
                </a:solidFill>
                <a:latin typeface="Arial" charset="0"/>
                <a:ea typeface="ＭＳ Ｐゴシック" charset="0"/>
                <a:cs typeface="Arial" charset="0"/>
              </a:rPr>
              <a:t>3.4.22 </a:t>
            </a:r>
            <a:r>
              <a:rPr lang="en-US" sz="2000" dirty="0">
                <a:solidFill>
                  <a:schemeClr val="bg1"/>
                </a:solidFill>
                <a:latin typeface="Arial" charset="0"/>
                <a:ea typeface="ＭＳ Ｐゴシック" charset="0"/>
                <a:cs typeface="Arial" charset="0"/>
              </a:rPr>
              <a:t>Wo-Haw, </a:t>
            </a:r>
            <a:r>
              <a:rPr lang="en-US" sz="2000" i="1" dirty="0">
                <a:solidFill>
                  <a:schemeClr val="bg1"/>
                </a:solidFill>
                <a:latin typeface="Arial" charset="0"/>
                <a:ea typeface="ＭＳ Ｐゴシック" charset="0"/>
                <a:cs typeface="Arial" charset="0"/>
              </a:rPr>
              <a:t>Wo-Haw between Two Worlds</a:t>
            </a:r>
            <a:r>
              <a:rPr lang="en-US" sz="2000" dirty="0">
                <a:solidFill>
                  <a:schemeClr val="bg1"/>
                </a:solidFill>
                <a:latin typeface="Arial" charset="0"/>
                <a:ea typeface="ＭＳ Ｐゴシック" charset="0"/>
                <a:cs typeface="Arial" charset="0"/>
              </a:rPr>
              <a:t>, 1877. Graphite and colored pencil on paper, 8½  × 11”. Missouri Historical </a:t>
            </a:r>
            <a:r>
              <a:rPr lang="en-US" sz="2000" dirty="0" smtClean="0">
                <a:solidFill>
                  <a:schemeClr val="bg1"/>
                </a:solidFill>
                <a:latin typeface="Arial" charset="0"/>
                <a:ea typeface="ＭＳ Ｐゴシック" charset="0"/>
                <a:cs typeface="Arial" charset="0"/>
              </a:rPr>
              <a:t>Society, St. Louis., </a:t>
            </a:r>
            <a:endParaRPr lang="en-US" sz="2000" dirty="0">
              <a:solidFill>
                <a:schemeClr val="bg1"/>
              </a:solidFill>
              <a:latin typeface="Arial" charset="0"/>
              <a:ea typeface="ＭＳ Ｐゴシック" charset="0"/>
              <a:cs typeface="Arial" charset="0"/>
            </a:endParaRPr>
          </a:p>
        </p:txBody>
      </p:sp>
      <p:pic>
        <p:nvPicPr>
          <p:cNvPr id="104451" name="Picture 4" descr="Graphite and colored pencil drawing depicting the central figure of Wo-Haw caught between the world of his ancestors on his right and the influx of European settlers on his lef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607" y="181610"/>
            <a:ext cx="7298785" cy="582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Placeholder 1"/>
          <p:cNvSpPr>
            <a:spLocks noGrp="1"/>
          </p:cNvSpPr>
          <p:nvPr>
            <p:ph type="body" idx="1"/>
          </p:nvPr>
        </p:nvSpPr>
        <p:spPr>
          <a:xfrm>
            <a:off x="0" y="2668588"/>
            <a:ext cx="2027238" cy="4152900"/>
          </a:xfrm>
          <a:ln/>
        </p:spPr>
        <p:txBody>
          <a:bodyPr/>
          <a:lstStyle/>
          <a:p>
            <a:r>
              <a:rPr lang="en-US" sz="1600" b="1" dirty="0">
                <a:solidFill>
                  <a:srgbClr val="BFBFBF"/>
                </a:solidFill>
                <a:latin typeface="Arial" charset="0"/>
                <a:ea typeface="ＭＳ Ｐゴシック" charset="0"/>
                <a:cs typeface="Arial" charset="0"/>
              </a:rPr>
              <a:t>3.4.2b</a:t>
            </a:r>
            <a:r>
              <a:rPr lang="en-US" sz="1600" dirty="0">
                <a:solidFill>
                  <a:srgbClr val="BFBFBF"/>
                </a:solidFill>
                <a:latin typeface="Arial" charset="0"/>
                <a:ea typeface="ＭＳ Ｐゴシック" charset="0"/>
                <a:cs typeface="Arial" charset="0"/>
              </a:rPr>
              <a:t> </a:t>
            </a:r>
            <a:r>
              <a:rPr lang="en-GB" sz="1600" dirty="0">
                <a:solidFill>
                  <a:srgbClr val="BFBFBF"/>
                </a:solidFill>
                <a:latin typeface="Arial" charset="0"/>
                <a:ea typeface="ＭＳ Ｐゴシック" charset="0"/>
                <a:cs typeface="Arial" charset="0"/>
              </a:rPr>
              <a:t>Drawing of detail from the Raimondi Stela</a:t>
            </a:r>
            <a:endParaRPr lang="en-US" sz="1600" dirty="0">
              <a:solidFill>
                <a:srgbClr val="BFBFBF"/>
              </a:solidFill>
              <a:latin typeface="Arial" charset="0"/>
              <a:ea typeface="ＭＳ Ｐゴシック" charset="0"/>
              <a:cs typeface="Arial" charset="0"/>
            </a:endParaRPr>
          </a:p>
        </p:txBody>
      </p:sp>
      <p:pic>
        <p:nvPicPr>
          <p:cNvPr id="2" name="Picture 1" descr="Drawing of a section from the Raimondi Stela. This section depicts the details of the figure’s face and hand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267" y="274003"/>
            <a:ext cx="6006733" cy="6218237"/>
          </a:xfrm>
          <a:prstGeom prst="rect">
            <a:avLst/>
          </a:prstGeom>
        </p:spPr>
      </p:pic>
      <p:pic>
        <p:nvPicPr>
          <p:cNvPr id="4" name="Picture 1" descr="Detailed photograph of a carved relief, which features a deity with both human and animal attribute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92" y="125270"/>
            <a:ext cx="2278795" cy="557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Placeholder 3"/>
          <p:cNvSpPr>
            <a:spLocks noGrp="1"/>
          </p:cNvSpPr>
          <p:nvPr>
            <p:ph type="body" idx="1"/>
          </p:nvPr>
        </p:nvSpPr>
        <p:spPr>
          <a:xfrm>
            <a:off x="0" y="2668588"/>
            <a:ext cx="2130425" cy="4152900"/>
          </a:xfrm>
          <a:ln/>
        </p:spPr>
        <p:txBody>
          <a:bodyPr/>
          <a:lstStyle/>
          <a:p>
            <a:r>
              <a:rPr lang="en-US" sz="1600" b="1" dirty="0">
                <a:solidFill>
                  <a:srgbClr val="BFBFBF"/>
                </a:solidFill>
                <a:latin typeface="Arial" charset="0"/>
                <a:ea typeface="ＭＳ Ｐゴシック" charset="0"/>
                <a:cs typeface="Arial" charset="0"/>
              </a:rPr>
              <a:t>3.4.2c </a:t>
            </a:r>
            <a:r>
              <a:rPr lang="en-US" sz="1600" dirty="0">
                <a:solidFill>
                  <a:srgbClr val="BFBFBF"/>
                </a:solidFill>
                <a:latin typeface="Arial" charset="0"/>
                <a:ea typeface="ＭＳ Ｐゴシック" charset="0"/>
                <a:cs typeface="Arial" charset="0"/>
              </a:rPr>
              <a:t>Drawing of detail from the Raimondi Stela</a:t>
            </a:r>
          </a:p>
        </p:txBody>
      </p:sp>
      <p:pic>
        <p:nvPicPr>
          <p:cNvPr id="36867" name="Picture 4" descr="Drawing of a section from the Raimondi Stela.  These drawings depict the figure both right side up and upside down"/>
          <p:cNvPicPr>
            <a:picLocks noChangeAspect="1"/>
          </p:cNvPicPr>
          <p:nvPr/>
        </p:nvPicPr>
        <p:blipFill>
          <a:blip r:embed="rId2"/>
          <a:srcRect/>
          <a:stretch>
            <a:fillRect/>
          </a:stretch>
        </p:blipFill>
        <p:spPr bwMode="auto">
          <a:xfrm>
            <a:off x="2314575" y="286072"/>
            <a:ext cx="5274945" cy="6436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2376488" y="812800"/>
            <a:ext cx="6723062" cy="1003300"/>
          </a:xfrm>
        </p:spPr>
        <p:txBody>
          <a:bodyPr/>
          <a:lstStyle/>
          <a:p>
            <a:r>
              <a:rPr lang="en-US">
                <a:latin typeface="Arial" charset="0"/>
                <a:ea typeface="ＭＳ Ｐゴシック" charset="0"/>
                <a:cs typeface="ＭＳ Ｐゴシック" charset="0"/>
              </a:rPr>
              <a:t>Paracas textile embroidered with mythological figure</a:t>
            </a:r>
          </a:p>
        </p:txBody>
      </p:sp>
      <p:sp>
        <p:nvSpPr>
          <p:cNvPr id="34818" name="Content Placeholder 2"/>
          <p:cNvSpPr>
            <a:spLocks noGrp="1"/>
          </p:cNvSpPr>
          <p:nvPr>
            <p:ph idx="1"/>
          </p:nvPr>
        </p:nvSpPr>
        <p:spPr>
          <a:xfrm>
            <a:off x="350838" y="2217738"/>
            <a:ext cx="8229600" cy="4451350"/>
          </a:xfrm>
        </p:spPr>
        <p:txBody>
          <a:bodyPr/>
          <a:lstStyle/>
          <a:p>
            <a:r>
              <a:rPr lang="en-US" dirty="0">
                <a:latin typeface="Arial" charset="0"/>
                <a:ea typeface="ＭＳ Ｐゴシック" charset="0"/>
                <a:cs typeface="ＭＳ Ｐゴシック" charset="0"/>
              </a:rPr>
              <a:t>Andean textiles show a continuation of style and content from </a:t>
            </a:r>
            <a:r>
              <a:rPr lang="en-US" dirty="0" err="1">
                <a:latin typeface="Arial" charset="0"/>
                <a:ea typeface="ＭＳ Ｐゴシック" charset="0"/>
                <a:cs typeface="ＭＳ Ｐゴシック" charset="0"/>
              </a:rPr>
              <a:t>Chavín</a:t>
            </a:r>
            <a:r>
              <a:rPr lang="en-US" dirty="0">
                <a:latin typeface="Arial" charset="0"/>
                <a:ea typeface="ＭＳ Ｐゴシック" charset="0"/>
                <a:cs typeface="ＭＳ Ｐゴシック" charset="0"/>
              </a:rPr>
              <a:t> culture</a:t>
            </a:r>
          </a:p>
          <a:p>
            <a:r>
              <a:rPr lang="en-US" dirty="0">
                <a:latin typeface="Arial" charset="0"/>
                <a:ea typeface="ＭＳ Ｐゴシック" charset="0"/>
                <a:cs typeface="ＭＳ Ｐゴシック" charset="0"/>
              </a:rPr>
              <a:t>Well preserved due to dry conditions</a:t>
            </a:r>
          </a:p>
          <a:p>
            <a:r>
              <a:rPr lang="en-US" dirty="0">
                <a:latin typeface="Arial" charset="0"/>
                <a:ea typeface="ＭＳ Ｐゴシック" charset="0"/>
                <a:cs typeface="ＭＳ Ｐゴシック" charset="0"/>
              </a:rPr>
              <a:t>Mantle: garment for burial purposes</a:t>
            </a:r>
          </a:p>
        </p:txBody>
      </p:sp>
      <p:pic>
        <p:nvPicPr>
          <p:cNvPr id="34819" name="Picture 4" descr="Thumbnail of Paracas textile. Paracas textile embroidered with a mythological figu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855663"/>
            <a:ext cx="63182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2068</Words>
  <Application>Microsoft Office PowerPoint</Application>
  <PresentationFormat>On-screen Show (4:3)</PresentationFormat>
  <Paragraphs>202</Paragraphs>
  <Slides>64</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MS PGothic</vt:lpstr>
      <vt:lpstr>MS PGothic</vt:lpstr>
      <vt:lpstr>ヒラギノ角ゴ Pro W3</vt:lpstr>
      <vt:lpstr>Arial</vt:lpstr>
      <vt:lpstr>Calibri</vt:lpstr>
      <vt:lpstr>Garamond</vt:lpstr>
      <vt:lpstr>Times</vt:lpstr>
      <vt:lpstr>Wingdings</vt:lpstr>
      <vt:lpstr>Office Theme</vt:lpstr>
      <vt:lpstr>Chapter 3.4 Art of the Americas </vt:lpstr>
      <vt:lpstr>PowerPoint Presentation</vt:lpstr>
      <vt:lpstr>South America</vt:lpstr>
      <vt:lpstr>The Chavín and the Paracas</vt:lpstr>
      <vt:lpstr>PowerPoint Presentation</vt:lpstr>
      <vt:lpstr>Raimondi Stela</vt:lpstr>
      <vt:lpstr>PowerPoint Presentation</vt:lpstr>
      <vt:lpstr>PowerPoint Presentation</vt:lpstr>
      <vt:lpstr>Paracas textile embroidered with mythological figure</vt:lpstr>
      <vt:lpstr>PowerPoint Presentation</vt:lpstr>
      <vt:lpstr>The Nasca</vt:lpstr>
      <vt:lpstr>Hummingbird, Nasca Geoglyph, Peru, over 300 feet in length, formed approximately 2000 years ago</vt:lpstr>
      <vt:lpstr>Monkey with Spiral Tail, Nasca Geoglyph, approximately 2000 years old</vt:lpstr>
      <vt:lpstr>The Moche</vt:lpstr>
      <vt:lpstr>PowerPoint Presentation</vt:lpstr>
      <vt:lpstr>The Inca</vt:lpstr>
      <vt:lpstr>Machu Picchu, Peru</vt:lpstr>
      <vt:lpstr>PowerPoint Presentation</vt:lpstr>
      <vt:lpstr>PowerPoint Presentation</vt:lpstr>
      <vt:lpstr>PowerPoint Presentation</vt:lpstr>
      <vt:lpstr>PowerPoint Presentation</vt:lpstr>
      <vt:lpstr>Mesoamerica</vt:lpstr>
      <vt:lpstr>PowerPoint Presentation</vt:lpstr>
      <vt:lpstr>Colossal Olmec Head</vt:lpstr>
      <vt:lpstr>PowerPoint Presentation</vt:lpstr>
      <vt:lpstr>PowerPoint Presentation</vt:lpstr>
      <vt:lpstr>Teotihuacan</vt:lpstr>
      <vt:lpstr>PowerPoint Presentation</vt:lpstr>
      <vt:lpstr>PowerPoint Presentation</vt:lpstr>
      <vt:lpstr>Pyramid of the Sun, Teotihuacan, Mexico</vt:lpstr>
      <vt:lpstr>PowerPoint Presentation</vt:lpstr>
      <vt:lpstr>Temple of Quetzalcoatl at Teotihuacan</vt:lpstr>
      <vt:lpstr>PowerPoint Presentation</vt:lpstr>
      <vt:lpstr>PowerPoint Presentation</vt:lpstr>
      <vt:lpstr>PowerPoint Presentation</vt:lpstr>
      <vt:lpstr>The Maya</vt:lpstr>
      <vt:lpstr>PowerPoint Presentation</vt:lpstr>
      <vt:lpstr>PowerPoint Presentation</vt:lpstr>
      <vt:lpstr>PowerPoint Presentation</vt:lpstr>
      <vt:lpstr>PowerPoint Presentation</vt:lpstr>
      <vt:lpstr>PowerPoint Presentation</vt:lpstr>
      <vt:lpstr>Bonampak Mural</vt:lpstr>
      <vt:lpstr>PowerPoint Presentation</vt:lpstr>
      <vt:lpstr>The Aztecs</vt:lpstr>
      <vt:lpstr>A human sacrifice</vt:lpstr>
      <vt:lpstr>PowerPoint Presentation</vt:lpstr>
      <vt:lpstr> Reconstruction drawing with cutaway view of various rebuildings of the Great Temple (Hueteocalli), Aztec, Tenochtitlan, Mexico City, Mexico, ca. 1400-1500. C = Coyolxauhqui disk  Temple built in honor of the Aztec gods Huitzilopochli (hummingbird god of war) and Tlaloc (rain god).  Superimposition: incorporation of earlier buildings within the later ones.</vt:lpstr>
      <vt:lpstr>  Coatlicue, Aztec, from Tenochtitlán, Mexico City, Mexico, ca. 1487–1520. Andesite, 11’ 6” high. Museo Nacional de Antropología, Mexico City.   Mother of the gods combines savagery and tenderness. Out of destruction arose new life. </vt:lpstr>
      <vt:lpstr>Coyolxauhqui (Moon Goddess), Aztec, from the Great Temple of Tenochtitlán, Mexico City, ca. 1469. Stone, diameter approx. 10’ 10”. Museo del Templo Mayor, Mexico City.  Art in the service of state ideology.</vt:lpstr>
      <vt:lpstr>North America</vt:lpstr>
      <vt:lpstr>PowerPoint Presentation</vt:lpstr>
      <vt:lpstr>Ancient Puebloans (Anasazi)</vt:lpstr>
      <vt:lpstr>Cliff Palace, Mesa Verde</vt:lpstr>
      <vt:lpstr>PowerPoint Presentation</vt:lpstr>
      <vt:lpstr>Detail of a kiva mural from Kuaua Pueblo (Coronado State Monument), Ancestral Puebloan, New Mexico, late 15th to early 16th century. Interior ofthe kiva, 18’ X 18’. Museum of New Mexico, Santa Fe.</vt:lpstr>
      <vt:lpstr>Photograph taken on January 9, 1948, in Mesa Verde National Park of a Navajo mother weaving a blanket on a loom while her daughters assist her by preparing wool for the loom.</vt:lpstr>
      <vt:lpstr>Eagle transformation mask, closed (top) and open (bottom) views, Kwakiutl, Alert  Bay, Canada, late 19th century. Wood, feathers, and string, 1’10” X 11”.  American Museum of Natural History, New York.</vt:lpstr>
      <vt:lpstr>War helmet, Tlingit, Canada, collected 1888–1893. Wood, 1’ high. American Museum of Natural History, New York.   </vt:lpstr>
      <vt:lpstr>Plains Indians</vt:lpstr>
      <vt:lpstr>Robe with battle scene</vt:lpstr>
      <vt:lpstr>PowerPoint Presentation</vt:lpstr>
      <vt:lpstr>PowerPoint Presentation</vt:lpstr>
      <vt:lpstr>Wo-Haw, Wo-Haw Between Two Worlds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2019-12-06T16:01:36Z</dcterms:created>
  <dcterms:modified xsi:type="dcterms:W3CDTF">2021-11-17T16:55:37Z</dcterms:modified>
</cp:coreProperties>
</file>